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 id="2147483701" r:id="rId6"/>
    <p:sldMasterId id="2147483725" r:id="rId7"/>
  </p:sldMasterIdLst>
  <p:notesMasterIdLst>
    <p:notesMasterId r:id="rId22"/>
  </p:notesMasterIdLst>
  <p:sldIdLst>
    <p:sldId id="756" r:id="rId8"/>
    <p:sldId id="2627" r:id="rId9"/>
    <p:sldId id="3179" r:id="rId10"/>
    <p:sldId id="3094" r:id="rId11"/>
    <p:sldId id="3099" r:id="rId12"/>
    <p:sldId id="3098" r:id="rId13"/>
    <p:sldId id="3101" r:id="rId14"/>
    <p:sldId id="3172" r:id="rId15"/>
    <p:sldId id="3147" r:id="rId16"/>
    <p:sldId id="3148" r:id="rId17"/>
    <p:sldId id="3150" r:id="rId18"/>
    <p:sldId id="3149" r:id="rId19"/>
    <p:sldId id="3180"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3C7D0C-73E2-872B-2B4E-F674ACCDE1E5}" name="Ronan  Ferrentino" initials="RF" userId="S::RFerrentino@lakeresearch.com::d53ee33c-64b4-4f3a-93bd-73238d464b21" providerId="AD"/>
  <p188:author id="{9BE29C2F-4879-71C5-7BDF-B91938736BF8}" name="Evan Chan" initials="EC" userId="S::echan@lakeresearch.com::142761f4-d09d-44da-a6b9-4d10b75d97c0" providerId="AD"/>
  <p188:author id="{7D60CF3F-470D-FBB0-2886-814F2CBB0B0A}" name="Julia Silverman" initials="JS" userId="S::jsilverman@lakeresearch.com::af59948d-2cbe-411d-8891-4e7b74320918" providerId="AD"/>
  <p188:author id="{E5640A53-56F1-770E-83D0-7E275957D475}" name="Kidus Solomon" initials="KS" userId="S::ksolomon@lakeresearch.com::5a9df242-32b4-4888-97f3-f87626593bb3" providerId="AD"/>
  <p188:author id="{F09B13E1-4A8A-6B44-B9B7-F55224326142}" name="Liam Tocheny" initials="LT" userId="S::ltocheny@lakeresearch.com::c8201e63-31e4-4cdb-a8e0-f23ed8f890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456"/>
    <a:srgbClr val="FF3300"/>
    <a:srgbClr val="E27D29"/>
    <a:srgbClr val="B3ECB2"/>
    <a:srgbClr val="A751D7"/>
    <a:srgbClr val="2EDDE7"/>
    <a:srgbClr val="D1A4EA"/>
    <a:srgbClr val="7F17C0"/>
    <a:srgbClr val="BFBFBF"/>
    <a:srgbClr val="9C0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33D2D-3342-4D2E-98B2-6C1CCAA00240}" v="6" dt="2022-09-22T19:10:57.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5" autoAdjust="0"/>
    <p:restoredTop sz="94660"/>
  </p:normalViewPr>
  <p:slideViewPr>
    <p:cSldViewPr snapToGrid="0">
      <p:cViewPr varScale="1">
        <p:scale>
          <a:sx n="75" d="100"/>
          <a:sy n="75" d="100"/>
        </p:scale>
        <p:origin x="372" y="40"/>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Gotoff" userId="cc6a8eb5-b320-438a-81d5-6ce19c5e7789" providerId="ADAL" clId="{4E233D2D-3342-4D2E-98B2-6C1CCAA00240}"/>
    <pc:docChg chg="undo custSel modSld">
      <pc:chgData name="Daniel Gotoff" userId="cc6a8eb5-b320-438a-81d5-6ce19c5e7789" providerId="ADAL" clId="{4E233D2D-3342-4D2E-98B2-6C1CCAA00240}" dt="2022-09-22T19:11:55.665" v="176" actId="403"/>
      <pc:docMkLst>
        <pc:docMk/>
      </pc:docMkLst>
      <pc:sldChg chg="addSp delSp modSp">
        <pc:chgData name="Daniel Gotoff" userId="cc6a8eb5-b320-438a-81d5-6ce19c5e7789" providerId="ADAL" clId="{4E233D2D-3342-4D2E-98B2-6C1CCAA00240}" dt="2022-09-22T19:06:48.003" v="2" actId="478"/>
        <pc:sldMkLst>
          <pc:docMk/>
          <pc:sldMk cId="1227239787" sldId="756"/>
        </pc:sldMkLst>
        <pc:spChg chg="add mod">
          <ac:chgData name="Daniel Gotoff" userId="cc6a8eb5-b320-438a-81d5-6ce19c5e7789" providerId="ADAL" clId="{4E233D2D-3342-4D2E-98B2-6C1CCAA00240}" dt="2022-09-22T19:06:37.040" v="1"/>
          <ac:spMkLst>
            <pc:docMk/>
            <pc:sldMk cId="1227239787" sldId="756"/>
            <ac:spMk id="2" creationId="{6F6868B8-944C-6692-266F-571E88E0E1D3}"/>
          </ac:spMkLst>
        </pc:spChg>
        <pc:spChg chg="del">
          <ac:chgData name="Daniel Gotoff" userId="cc6a8eb5-b320-438a-81d5-6ce19c5e7789" providerId="ADAL" clId="{4E233D2D-3342-4D2E-98B2-6C1CCAA00240}" dt="2022-09-22T19:06:48.003" v="2" actId="478"/>
          <ac:spMkLst>
            <pc:docMk/>
            <pc:sldMk cId="1227239787" sldId="756"/>
            <ac:spMk id="3" creationId="{00000000-0000-0000-0000-000000000000}"/>
          </ac:spMkLst>
        </pc:spChg>
        <pc:spChg chg="del">
          <ac:chgData name="Daniel Gotoff" userId="cc6a8eb5-b320-438a-81d5-6ce19c5e7789" providerId="ADAL" clId="{4E233D2D-3342-4D2E-98B2-6C1CCAA00240}" dt="2022-09-22T19:06:36.612" v="0" actId="478"/>
          <ac:spMkLst>
            <pc:docMk/>
            <pc:sldMk cId="1227239787" sldId="756"/>
            <ac:spMk id="5" creationId="{00000000-0000-0000-0000-000000000000}"/>
          </ac:spMkLst>
        </pc:spChg>
      </pc:sldChg>
      <pc:sldChg chg="modSp mod">
        <pc:chgData name="Daniel Gotoff" userId="cc6a8eb5-b320-438a-81d5-6ce19c5e7789" providerId="ADAL" clId="{4E233D2D-3342-4D2E-98B2-6C1CCAA00240}" dt="2022-09-22T19:09:52.312" v="66"/>
        <pc:sldMkLst>
          <pc:docMk/>
          <pc:sldMk cId="393993769" sldId="3094"/>
        </pc:sldMkLst>
        <pc:spChg chg="mod">
          <ac:chgData name="Daniel Gotoff" userId="cc6a8eb5-b320-438a-81d5-6ce19c5e7789" providerId="ADAL" clId="{4E233D2D-3342-4D2E-98B2-6C1CCAA00240}" dt="2022-09-22T19:09:52.312" v="66"/>
          <ac:spMkLst>
            <pc:docMk/>
            <pc:sldMk cId="393993769" sldId="3094"/>
            <ac:spMk id="9" creationId="{BE6AA833-2DD6-4F37-8782-48BF60C93443}"/>
          </ac:spMkLst>
        </pc:spChg>
      </pc:sldChg>
      <pc:sldChg chg="modSp mod">
        <pc:chgData name="Daniel Gotoff" userId="cc6a8eb5-b320-438a-81d5-6ce19c5e7789" providerId="ADAL" clId="{4E233D2D-3342-4D2E-98B2-6C1CCAA00240}" dt="2022-09-22T19:11:02.431" v="148" actId="403"/>
        <pc:sldMkLst>
          <pc:docMk/>
          <pc:sldMk cId="2557339604" sldId="3098"/>
        </pc:sldMkLst>
        <pc:spChg chg="mod">
          <ac:chgData name="Daniel Gotoff" userId="cc6a8eb5-b320-438a-81d5-6ce19c5e7789" providerId="ADAL" clId="{4E233D2D-3342-4D2E-98B2-6C1CCAA00240}" dt="2022-09-22T19:10:29.740" v="111" actId="6549"/>
          <ac:spMkLst>
            <pc:docMk/>
            <pc:sldMk cId="2557339604" sldId="3098"/>
            <ac:spMk id="7" creationId="{F705F0E7-5661-4E5D-A961-1514301E911A}"/>
          </ac:spMkLst>
        </pc:spChg>
        <pc:spChg chg="mod">
          <ac:chgData name="Daniel Gotoff" userId="cc6a8eb5-b320-438a-81d5-6ce19c5e7789" providerId="ADAL" clId="{4E233D2D-3342-4D2E-98B2-6C1CCAA00240}" dt="2022-09-22T19:10:22.894" v="99" actId="20577"/>
          <ac:spMkLst>
            <pc:docMk/>
            <pc:sldMk cId="2557339604" sldId="3098"/>
            <ac:spMk id="8" creationId="{49F3B8A0-13C6-4BD0-8950-20255D59F5E1}"/>
          </ac:spMkLst>
        </pc:spChg>
        <pc:spChg chg="mod">
          <ac:chgData name="Daniel Gotoff" userId="cc6a8eb5-b320-438a-81d5-6ce19c5e7789" providerId="ADAL" clId="{4E233D2D-3342-4D2E-98B2-6C1CCAA00240}" dt="2022-09-22T19:11:02.431" v="148" actId="403"/>
          <ac:spMkLst>
            <pc:docMk/>
            <pc:sldMk cId="2557339604" sldId="3098"/>
            <ac:spMk id="9" creationId="{BE6AA833-2DD6-4F37-8782-48BF60C93443}"/>
          </ac:spMkLst>
        </pc:spChg>
      </pc:sldChg>
      <pc:sldChg chg="modSp mod">
        <pc:chgData name="Daniel Gotoff" userId="cc6a8eb5-b320-438a-81d5-6ce19c5e7789" providerId="ADAL" clId="{4E233D2D-3342-4D2E-98B2-6C1CCAA00240}" dt="2022-09-22T19:10:55.009" v="146" actId="20577"/>
        <pc:sldMkLst>
          <pc:docMk/>
          <pc:sldMk cId="1222095286" sldId="3099"/>
        </pc:sldMkLst>
        <pc:graphicFrameChg chg="mod modGraphic">
          <ac:chgData name="Daniel Gotoff" userId="cc6a8eb5-b320-438a-81d5-6ce19c5e7789" providerId="ADAL" clId="{4E233D2D-3342-4D2E-98B2-6C1CCAA00240}" dt="2022-09-22T19:10:55.009" v="146" actId="20577"/>
          <ac:graphicFrameMkLst>
            <pc:docMk/>
            <pc:sldMk cId="1222095286" sldId="3099"/>
            <ac:graphicFrameMk id="2" creationId="{092326F1-A452-405D-AFBA-A46379F5CAAC}"/>
          </ac:graphicFrameMkLst>
        </pc:graphicFrameChg>
      </pc:sldChg>
      <pc:sldChg chg="modSp mod">
        <pc:chgData name="Daniel Gotoff" userId="cc6a8eb5-b320-438a-81d5-6ce19c5e7789" providerId="ADAL" clId="{4E233D2D-3342-4D2E-98B2-6C1CCAA00240}" dt="2022-09-22T19:11:31.396" v="172" actId="1038"/>
        <pc:sldMkLst>
          <pc:docMk/>
          <pc:sldMk cId="308649984" sldId="3101"/>
        </pc:sldMkLst>
        <pc:spChg chg="mod">
          <ac:chgData name="Daniel Gotoff" userId="cc6a8eb5-b320-438a-81d5-6ce19c5e7789" providerId="ADAL" clId="{4E233D2D-3342-4D2E-98B2-6C1CCAA00240}" dt="2022-09-22T19:11:31.396" v="172" actId="1038"/>
          <ac:spMkLst>
            <pc:docMk/>
            <pc:sldMk cId="308649984" sldId="3101"/>
            <ac:spMk id="9" creationId="{BE6AA833-2DD6-4F37-8782-48BF60C93443}"/>
          </ac:spMkLst>
        </pc:spChg>
      </pc:sldChg>
      <pc:sldChg chg="addSp delSp modSp mod setBg">
        <pc:chgData name="Daniel Gotoff" userId="cc6a8eb5-b320-438a-81d5-6ce19c5e7789" providerId="ADAL" clId="{4E233D2D-3342-4D2E-98B2-6C1CCAA00240}" dt="2022-09-22T19:09:33.032" v="65" actId="6549"/>
        <pc:sldMkLst>
          <pc:docMk/>
          <pc:sldMk cId="766846384" sldId="3179"/>
        </pc:sldMkLst>
        <pc:spChg chg="add mod ord">
          <ac:chgData name="Daniel Gotoff" userId="cc6a8eb5-b320-438a-81d5-6ce19c5e7789" providerId="ADAL" clId="{4E233D2D-3342-4D2E-98B2-6C1CCAA00240}" dt="2022-09-22T19:09:33.032" v="65" actId="6549"/>
          <ac:spMkLst>
            <pc:docMk/>
            <pc:sldMk cId="766846384" sldId="3179"/>
            <ac:spMk id="6" creationId="{DEA22085-9201-4C28-868C-73071ACE6525}"/>
          </ac:spMkLst>
        </pc:spChg>
        <pc:spChg chg="add mod">
          <ac:chgData name="Daniel Gotoff" userId="cc6a8eb5-b320-438a-81d5-6ce19c5e7789" providerId="ADAL" clId="{4E233D2D-3342-4D2E-98B2-6C1CCAA00240}" dt="2022-09-22T19:08:56.188" v="60" actId="1037"/>
          <ac:spMkLst>
            <pc:docMk/>
            <pc:sldMk cId="766846384" sldId="3179"/>
            <ac:spMk id="7" creationId="{CF247A5C-DCC5-47D2-901D-D0B2A606D1DD}"/>
          </ac:spMkLst>
        </pc:spChg>
        <pc:spChg chg="add del">
          <ac:chgData name="Daniel Gotoff" userId="cc6a8eb5-b320-438a-81d5-6ce19c5e7789" providerId="ADAL" clId="{4E233D2D-3342-4D2E-98B2-6C1CCAA00240}" dt="2022-09-22T19:08:08.673" v="48" actId="26606"/>
          <ac:spMkLst>
            <pc:docMk/>
            <pc:sldMk cId="766846384" sldId="3179"/>
            <ac:spMk id="12" creationId="{18873D23-2DCF-4B31-A009-95721C06E8E1}"/>
          </ac:spMkLst>
        </pc:spChg>
        <pc:spChg chg="add del">
          <ac:chgData name="Daniel Gotoff" userId="cc6a8eb5-b320-438a-81d5-6ce19c5e7789" providerId="ADAL" clId="{4E233D2D-3342-4D2E-98B2-6C1CCAA00240}" dt="2022-09-22T19:08:08.673" v="48" actId="26606"/>
          <ac:spMkLst>
            <pc:docMk/>
            <pc:sldMk cId="766846384" sldId="3179"/>
            <ac:spMk id="14" creationId="{C13EF075-D4EF-4929-ADBC-91B27DA19955}"/>
          </ac:spMkLst>
        </pc:spChg>
        <pc:grpChg chg="add del">
          <ac:chgData name="Daniel Gotoff" userId="cc6a8eb5-b320-438a-81d5-6ce19c5e7789" providerId="ADAL" clId="{4E233D2D-3342-4D2E-98B2-6C1CCAA00240}" dt="2022-09-22T19:08:08.673" v="48" actId="26606"/>
          <ac:grpSpMkLst>
            <pc:docMk/>
            <pc:sldMk cId="766846384" sldId="3179"/>
            <ac:grpSpMk id="16" creationId="{DAA26DFA-AAB2-4973-9C17-16D587C7B198}"/>
          </ac:grpSpMkLst>
        </pc:grpChg>
      </pc:sldChg>
      <pc:sldChg chg="modSp mod">
        <pc:chgData name="Daniel Gotoff" userId="cc6a8eb5-b320-438a-81d5-6ce19c5e7789" providerId="ADAL" clId="{4E233D2D-3342-4D2E-98B2-6C1CCAA00240}" dt="2022-09-22T19:11:55.665" v="176" actId="403"/>
        <pc:sldMkLst>
          <pc:docMk/>
          <pc:sldMk cId="1001966371" sldId="3180"/>
        </pc:sldMkLst>
        <pc:spChg chg="mod">
          <ac:chgData name="Daniel Gotoff" userId="cc6a8eb5-b320-438a-81d5-6ce19c5e7789" providerId="ADAL" clId="{4E233D2D-3342-4D2E-98B2-6C1CCAA00240}" dt="2022-09-22T19:11:55.665" v="176" actId="403"/>
          <ac:spMkLst>
            <pc:docMk/>
            <pc:sldMk cId="1001966371" sldId="3180"/>
            <ac:spMk id="6" creationId="{DEA22085-9201-4C28-868C-73071ACE6525}"/>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0"/>
            <c:invertIfNegative val="0"/>
            <c:bubble3D val="0"/>
            <c:spPr>
              <a:solidFill>
                <a:srgbClr val="00B0F0"/>
              </a:solidFill>
              <a:ln w="3047">
                <a:noFill/>
                <a:prstDash val="solid"/>
              </a:ln>
            </c:spPr>
            <c:extLst>
              <c:ext xmlns:c16="http://schemas.microsoft.com/office/drawing/2014/chart" uri="{C3380CC4-5D6E-409C-BE32-E72D297353CC}">
                <c16:uniqueId val="{00000000-AE54-1B43-BE79-B28A9854F121}"/>
              </c:ext>
            </c:extLst>
          </c:dPt>
          <c:dPt>
            <c:idx val="1"/>
            <c:invertIfNegative val="0"/>
            <c:bubble3D val="0"/>
            <c:spPr>
              <a:solidFill>
                <a:srgbClr val="FF7C80"/>
              </a:solidFill>
              <a:ln w="3047">
                <a:noFill/>
                <a:prstDash val="solid"/>
              </a:ln>
            </c:spPr>
            <c:extLst>
              <c:ext xmlns:c16="http://schemas.microsoft.com/office/drawing/2014/chart" uri="{C3380CC4-5D6E-409C-BE32-E72D297353CC}">
                <c16:uniqueId val="{00000001-D64C-4872-B9CD-7DFB02F9FBA3}"/>
              </c:ext>
            </c:extLst>
          </c:dPt>
          <c:dPt>
            <c:idx val="2"/>
            <c:invertIfNegative val="0"/>
            <c:bubble3D val="0"/>
            <c:spPr>
              <a:solidFill>
                <a:schemeClr val="bg1">
                  <a:lumMod val="50000"/>
                </a:schemeClr>
              </a:solidFill>
              <a:ln w="3047">
                <a:noFill/>
                <a:prstDash val="solid"/>
              </a:ln>
            </c:spPr>
            <c:extLst>
              <c:ext xmlns:c16="http://schemas.microsoft.com/office/drawing/2014/chart" uri="{C3380CC4-5D6E-409C-BE32-E72D297353CC}">
                <c16:uniqueId val="{00000003-D64C-4872-B9CD-7DFB02F9FBA3}"/>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13-F169-4BFF-8EBF-4345C0105CDD}"/>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14-F169-4BFF-8EBF-4345C0105CDD}"/>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50</c:v>
                </c:pt>
                <c:pt idx="1">
                  <c:v>41</c:v>
                </c:pt>
                <c:pt idx="2">
                  <c:v>10</c:v>
                </c:pt>
              </c:numCache>
            </c:numRef>
          </c:val>
          <c:extLst>
            <c:ext xmlns:c16="http://schemas.microsoft.com/office/drawing/2014/chart" uri="{C3380CC4-5D6E-409C-BE32-E72D297353CC}">
              <c16:uniqueId val="{0000000B-D64C-4872-B9CD-7DFB02F9FBA3}"/>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D-D64C-4872-B9CD-7DFB02F9FBA3}"/>
              </c:ext>
            </c:extLst>
          </c:dPt>
          <c:dPt>
            <c:idx val="1"/>
            <c:invertIfNegative val="0"/>
            <c:bubble3D val="0"/>
            <c:spPr>
              <a:solidFill>
                <a:srgbClr val="C00000"/>
              </a:solidFill>
              <a:ln w="12187">
                <a:noFill/>
                <a:prstDash val="solid"/>
              </a:ln>
            </c:spPr>
            <c:extLst>
              <c:ext xmlns:c16="http://schemas.microsoft.com/office/drawing/2014/chart" uri="{C3380CC4-5D6E-409C-BE32-E72D297353CC}">
                <c16:uniqueId val="{0000000E-D64C-4872-B9CD-7DFB02F9FBA3}"/>
              </c:ext>
            </c:extLst>
          </c:dPt>
          <c:dPt>
            <c:idx val="2"/>
            <c:invertIfNegative val="0"/>
            <c:bubble3D val="0"/>
            <c:spPr>
              <a:solidFill>
                <a:srgbClr val="00B050"/>
              </a:solidFill>
              <a:ln w="12187">
                <a:noFill/>
                <a:prstDash val="solid"/>
              </a:ln>
            </c:spPr>
            <c:extLst>
              <c:ext xmlns:c16="http://schemas.microsoft.com/office/drawing/2014/chart" uri="{C3380CC4-5D6E-409C-BE32-E72D297353CC}">
                <c16:uniqueId val="{00000013-D64C-4872-B9CD-7DFB02F9FBA3}"/>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F169-4BFF-8EBF-4345C0105CDD}"/>
              </c:ext>
            </c:extLst>
          </c:dPt>
          <c:dLbls>
            <c:dLbl>
              <c:idx val="0"/>
              <c:layout>
                <c:manualLayout>
                  <c:x val="-3.4712674804538422E-3"/>
                  <c:y val="5.4592937944026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64C-4872-B9CD-7DFB02F9FBA3}"/>
                </c:ext>
              </c:extLst>
            </c:dLbl>
            <c:dLbl>
              <c:idx val="1"/>
              <c:layout>
                <c:manualLayout>
                  <c:x val="-3.800172374223045E-3"/>
                  <c:y val="8.215894613123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4C-4872-B9CD-7DFB02F9FBA3}"/>
                </c:ext>
              </c:extLst>
            </c:dLbl>
            <c:dLbl>
              <c:idx val="2"/>
              <c:delete val="1"/>
              <c:extLst>
                <c:ext xmlns:c15="http://schemas.microsoft.com/office/drawing/2012/chart" uri="{CE6537A1-D6FC-4f65-9D91-7224C49458BB}">
                  <c15:layout>
                    <c:manualLayout>
                      <c:w val="1.7785537224513603E-2"/>
                      <c:h val="0.1907137120781332"/>
                    </c:manualLayout>
                  </c15:layout>
                </c:ext>
                <c:ext xmlns:c16="http://schemas.microsoft.com/office/drawing/2014/chart" uri="{C3380CC4-5D6E-409C-BE32-E72D297353CC}">
                  <c16:uniqueId val="{00000013-D64C-4872-B9CD-7DFB02F9FBA3}"/>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Sheet2!$B$2:$D$2</c:f>
              <c:numCache>
                <c:formatCode>General</c:formatCode>
                <c:ptCount val="3"/>
                <c:pt idx="0">
                  <c:v>34</c:v>
                </c:pt>
                <c:pt idx="1">
                  <c:v>28</c:v>
                </c:pt>
              </c:numCache>
            </c:numRef>
          </c:val>
          <c:extLst>
            <c:ext xmlns:c16="http://schemas.microsoft.com/office/drawing/2014/chart" uri="{C3380CC4-5D6E-409C-BE32-E72D297353CC}">
              <c16:uniqueId val="{00000014-D64C-4872-B9CD-7DFB02F9FBA3}"/>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7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0"/>
            <c:invertIfNegative val="0"/>
            <c:bubble3D val="0"/>
            <c:spPr>
              <a:solidFill>
                <a:srgbClr val="00B0F0"/>
              </a:solidFill>
              <a:ln w="3047">
                <a:noFill/>
                <a:prstDash val="solid"/>
              </a:ln>
            </c:spPr>
            <c:extLst>
              <c:ext xmlns:c16="http://schemas.microsoft.com/office/drawing/2014/chart" uri="{C3380CC4-5D6E-409C-BE32-E72D297353CC}">
                <c16:uniqueId val="{00000001-FCE3-4B25-8B30-735805E0F1E8}"/>
              </c:ext>
            </c:extLst>
          </c:dPt>
          <c:dPt>
            <c:idx val="1"/>
            <c:invertIfNegative val="0"/>
            <c:bubble3D val="0"/>
            <c:spPr>
              <a:solidFill>
                <a:srgbClr val="FF7C80"/>
              </a:solidFill>
              <a:ln w="3047">
                <a:noFill/>
                <a:prstDash val="solid"/>
              </a:ln>
            </c:spPr>
            <c:extLst>
              <c:ext xmlns:c16="http://schemas.microsoft.com/office/drawing/2014/chart" uri="{C3380CC4-5D6E-409C-BE32-E72D297353CC}">
                <c16:uniqueId val="{00000003-FCE3-4B25-8B30-735805E0F1E8}"/>
              </c:ext>
            </c:extLst>
          </c:dPt>
          <c:dPt>
            <c:idx val="2"/>
            <c:invertIfNegative val="0"/>
            <c:bubble3D val="0"/>
            <c:spPr>
              <a:solidFill>
                <a:schemeClr val="bg1">
                  <a:lumMod val="50000"/>
                </a:schemeClr>
              </a:solidFill>
              <a:ln w="3047">
                <a:noFill/>
                <a:prstDash val="solid"/>
              </a:ln>
            </c:spPr>
            <c:extLst>
              <c:ext xmlns:c16="http://schemas.microsoft.com/office/drawing/2014/chart" uri="{C3380CC4-5D6E-409C-BE32-E72D297353CC}">
                <c16:uniqueId val="{00000005-FCE3-4B25-8B30-735805E0F1E8}"/>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7-FCE3-4B25-8B30-735805E0F1E8}"/>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9-FCE3-4B25-8B30-735805E0F1E8}"/>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56</c:v>
                </c:pt>
                <c:pt idx="1">
                  <c:v>35</c:v>
                </c:pt>
                <c:pt idx="2">
                  <c:v>9</c:v>
                </c:pt>
              </c:numCache>
            </c:numRef>
          </c:val>
          <c:extLst>
            <c:ext xmlns:c16="http://schemas.microsoft.com/office/drawing/2014/chart" uri="{C3380CC4-5D6E-409C-BE32-E72D297353CC}">
              <c16:uniqueId val="{0000000A-FCE3-4B25-8B30-735805E0F1E8}"/>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C-FCE3-4B25-8B30-735805E0F1E8}"/>
              </c:ext>
            </c:extLst>
          </c:dPt>
          <c:dPt>
            <c:idx val="1"/>
            <c:invertIfNegative val="0"/>
            <c:bubble3D val="0"/>
            <c:spPr>
              <a:solidFill>
                <a:srgbClr val="C00000"/>
              </a:solidFill>
              <a:ln w="12187">
                <a:noFill/>
                <a:prstDash val="solid"/>
              </a:ln>
            </c:spPr>
            <c:extLst>
              <c:ext xmlns:c16="http://schemas.microsoft.com/office/drawing/2014/chart" uri="{C3380CC4-5D6E-409C-BE32-E72D297353CC}">
                <c16:uniqueId val="{0000000E-FCE3-4B25-8B30-735805E0F1E8}"/>
              </c:ext>
            </c:extLst>
          </c:dPt>
          <c:dPt>
            <c:idx val="2"/>
            <c:invertIfNegative val="0"/>
            <c:bubble3D val="0"/>
            <c:spPr>
              <a:solidFill>
                <a:srgbClr val="00B050"/>
              </a:solidFill>
              <a:ln w="12187">
                <a:noFill/>
                <a:prstDash val="solid"/>
              </a:ln>
            </c:spPr>
            <c:extLst>
              <c:ext xmlns:c16="http://schemas.microsoft.com/office/drawing/2014/chart" uri="{C3380CC4-5D6E-409C-BE32-E72D297353CC}">
                <c16:uniqueId val="{00000010-FCE3-4B25-8B30-735805E0F1E8}"/>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FCE3-4B25-8B30-735805E0F1E8}"/>
              </c:ext>
            </c:extLst>
          </c:dPt>
          <c:dLbls>
            <c:dLbl>
              <c:idx val="0"/>
              <c:layout>
                <c:manualLayout>
                  <c:x val="-3.4712674804538422E-3"/>
                  <c:y val="5.4592937944026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E3-4B25-8B30-735805E0F1E8}"/>
                </c:ext>
              </c:extLst>
            </c:dLbl>
            <c:dLbl>
              <c:idx val="1"/>
              <c:layout>
                <c:manualLayout>
                  <c:x val="-3.800172374223045E-3"/>
                  <c:y val="8.215894613123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E3-4B25-8B30-735805E0F1E8}"/>
                </c:ext>
              </c:extLst>
            </c:dLbl>
            <c:dLbl>
              <c:idx val="2"/>
              <c:delete val="1"/>
              <c:extLst>
                <c:ext xmlns:c15="http://schemas.microsoft.com/office/drawing/2012/chart" uri="{CE6537A1-D6FC-4f65-9D91-7224C49458BB}">
                  <c15:layout>
                    <c:manualLayout>
                      <c:w val="1.7785537224513603E-2"/>
                      <c:h val="0.1907137120781332"/>
                    </c:manualLayout>
                  </c15:layout>
                </c:ext>
                <c:ext xmlns:c16="http://schemas.microsoft.com/office/drawing/2014/chart" uri="{C3380CC4-5D6E-409C-BE32-E72D297353CC}">
                  <c16:uniqueId val="{00000010-FCE3-4B25-8B30-735805E0F1E8}"/>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Sheet2!$B$2:$D$2</c:f>
              <c:numCache>
                <c:formatCode>General</c:formatCode>
                <c:ptCount val="3"/>
                <c:pt idx="0">
                  <c:v>37</c:v>
                </c:pt>
                <c:pt idx="1">
                  <c:v>25</c:v>
                </c:pt>
              </c:numCache>
            </c:numRef>
          </c:val>
          <c:extLst>
            <c:ext xmlns:c16="http://schemas.microsoft.com/office/drawing/2014/chart" uri="{C3380CC4-5D6E-409C-BE32-E72D297353CC}">
              <c16:uniqueId val="{00000013-FCE3-4B25-8B30-735805E0F1E8}"/>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7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0"/>
            <c:invertIfNegative val="0"/>
            <c:bubble3D val="0"/>
            <c:spPr>
              <a:solidFill>
                <a:srgbClr val="00B0F0"/>
              </a:solidFill>
              <a:ln w="3047">
                <a:noFill/>
                <a:prstDash val="solid"/>
              </a:ln>
            </c:spPr>
            <c:extLst>
              <c:ext xmlns:c16="http://schemas.microsoft.com/office/drawing/2014/chart" uri="{C3380CC4-5D6E-409C-BE32-E72D297353CC}">
                <c16:uniqueId val="{00000001-A0A4-4FB7-9183-962B8E17EDF5}"/>
              </c:ext>
            </c:extLst>
          </c:dPt>
          <c:dPt>
            <c:idx val="1"/>
            <c:invertIfNegative val="0"/>
            <c:bubble3D val="0"/>
            <c:spPr>
              <a:solidFill>
                <a:srgbClr val="FF7C80"/>
              </a:solidFill>
              <a:ln w="3047">
                <a:noFill/>
                <a:prstDash val="solid"/>
              </a:ln>
            </c:spPr>
            <c:extLst>
              <c:ext xmlns:c16="http://schemas.microsoft.com/office/drawing/2014/chart" uri="{C3380CC4-5D6E-409C-BE32-E72D297353CC}">
                <c16:uniqueId val="{00000003-A0A4-4FB7-9183-962B8E17EDF5}"/>
              </c:ext>
            </c:extLst>
          </c:dPt>
          <c:dPt>
            <c:idx val="2"/>
            <c:invertIfNegative val="0"/>
            <c:bubble3D val="0"/>
            <c:spPr>
              <a:solidFill>
                <a:schemeClr val="bg1">
                  <a:lumMod val="50000"/>
                </a:schemeClr>
              </a:solidFill>
              <a:ln w="3047">
                <a:noFill/>
                <a:prstDash val="solid"/>
              </a:ln>
            </c:spPr>
            <c:extLst>
              <c:ext xmlns:c16="http://schemas.microsoft.com/office/drawing/2014/chart" uri="{C3380CC4-5D6E-409C-BE32-E72D297353CC}">
                <c16:uniqueId val="{00000005-A0A4-4FB7-9183-962B8E17EDF5}"/>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7-A0A4-4FB7-9183-962B8E17EDF5}"/>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9-A0A4-4FB7-9183-962B8E17EDF5}"/>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Statement A</c:v>
                </c:pt>
                <c:pt idx="1">
                  <c:v>Statement B</c:v>
                </c:pt>
                <c:pt idx="2">
                  <c:v>Undecided</c:v>
                </c:pt>
              </c:strCache>
            </c:strRef>
          </c:cat>
          <c:val>
            <c:numRef>
              <c:f>Sheet2!$B$3:$D$3</c:f>
              <c:numCache>
                <c:formatCode>General</c:formatCode>
                <c:ptCount val="3"/>
                <c:pt idx="0">
                  <c:v>49</c:v>
                </c:pt>
                <c:pt idx="1">
                  <c:v>46</c:v>
                </c:pt>
                <c:pt idx="2">
                  <c:v>5</c:v>
                </c:pt>
              </c:numCache>
            </c:numRef>
          </c:val>
          <c:extLst>
            <c:ext xmlns:c16="http://schemas.microsoft.com/office/drawing/2014/chart" uri="{C3380CC4-5D6E-409C-BE32-E72D297353CC}">
              <c16:uniqueId val="{0000000A-A0A4-4FB7-9183-962B8E17EDF5}"/>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C-A0A4-4FB7-9183-962B8E17EDF5}"/>
              </c:ext>
            </c:extLst>
          </c:dPt>
          <c:dPt>
            <c:idx val="1"/>
            <c:invertIfNegative val="0"/>
            <c:bubble3D val="0"/>
            <c:spPr>
              <a:solidFill>
                <a:srgbClr val="C00000"/>
              </a:solidFill>
              <a:ln w="12187">
                <a:noFill/>
                <a:prstDash val="solid"/>
              </a:ln>
            </c:spPr>
            <c:extLst>
              <c:ext xmlns:c16="http://schemas.microsoft.com/office/drawing/2014/chart" uri="{C3380CC4-5D6E-409C-BE32-E72D297353CC}">
                <c16:uniqueId val="{0000000E-A0A4-4FB7-9183-962B8E17EDF5}"/>
              </c:ext>
            </c:extLst>
          </c:dPt>
          <c:dPt>
            <c:idx val="2"/>
            <c:invertIfNegative val="0"/>
            <c:bubble3D val="0"/>
            <c:spPr>
              <a:solidFill>
                <a:srgbClr val="00B050"/>
              </a:solidFill>
              <a:ln w="12187">
                <a:noFill/>
                <a:prstDash val="solid"/>
              </a:ln>
            </c:spPr>
            <c:extLst>
              <c:ext xmlns:c16="http://schemas.microsoft.com/office/drawing/2014/chart" uri="{C3380CC4-5D6E-409C-BE32-E72D297353CC}">
                <c16:uniqueId val="{00000010-A0A4-4FB7-9183-962B8E17EDF5}"/>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A0A4-4FB7-9183-962B8E17EDF5}"/>
              </c:ext>
            </c:extLst>
          </c:dPt>
          <c:dLbls>
            <c:dLbl>
              <c:idx val="0"/>
              <c:layout>
                <c:manualLayout>
                  <c:x val="-3.4712674804538422E-3"/>
                  <c:y val="5.4592937944026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A4-4FB7-9183-962B8E17EDF5}"/>
                </c:ext>
              </c:extLst>
            </c:dLbl>
            <c:dLbl>
              <c:idx val="1"/>
              <c:layout>
                <c:manualLayout>
                  <c:x val="-3.800172374223045E-3"/>
                  <c:y val="8.215894613123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0A4-4FB7-9183-962B8E17EDF5}"/>
                </c:ext>
              </c:extLst>
            </c:dLbl>
            <c:dLbl>
              <c:idx val="2"/>
              <c:delete val="1"/>
              <c:extLst>
                <c:ext xmlns:c15="http://schemas.microsoft.com/office/drawing/2012/chart" uri="{CE6537A1-D6FC-4f65-9D91-7224C49458BB}">
                  <c15:layout>
                    <c:manualLayout>
                      <c:w val="1.7785537224513603E-2"/>
                      <c:h val="0.1907137120781332"/>
                    </c:manualLayout>
                  </c15:layout>
                </c:ext>
                <c:ext xmlns:c16="http://schemas.microsoft.com/office/drawing/2014/chart" uri="{C3380CC4-5D6E-409C-BE32-E72D297353CC}">
                  <c16:uniqueId val="{00000010-A0A4-4FB7-9183-962B8E17EDF5}"/>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Statement A</c:v>
                </c:pt>
                <c:pt idx="1">
                  <c:v>Statement B</c:v>
                </c:pt>
                <c:pt idx="2">
                  <c:v>Undecided</c:v>
                </c:pt>
              </c:strCache>
            </c:strRef>
          </c:cat>
          <c:val>
            <c:numRef>
              <c:f>Sheet2!$B$2:$D$2</c:f>
              <c:numCache>
                <c:formatCode>General</c:formatCode>
                <c:ptCount val="3"/>
                <c:pt idx="0">
                  <c:v>27</c:v>
                </c:pt>
                <c:pt idx="1">
                  <c:v>32</c:v>
                </c:pt>
              </c:numCache>
            </c:numRef>
          </c:val>
          <c:extLst>
            <c:ext xmlns:c16="http://schemas.microsoft.com/office/drawing/2014/chart" uri="{C3380CC4-5D6E-409C-BE32-E72D297353CC}">
              <c16:uniqueId val="{00000013-A0A4-4FB7-9183-962B8E17EDF5}"/>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7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0"/>
            <c:invertIfNegative val="0"/>
            <c:bubble3D val="0"/>
            <c:spPr>
              <a:solidFill>
                <a:srgbClr val="00B0F0"/>
              </a:solidFill>
              <a:ln w="3047">
                <a:noFill/>
                <a:prstDash val="solid"/>
              </a:ln>
            </c:spPr>
            <c:extLst>
              <c:ext xmlns:c16="http://schemas.microsoft.com/office/drawing/2014/chart" uri="{C3380CC4-5D6E-409C-BE32-E72D297353CC}">
                <c16:uniqueId val="{00000001-D060-4208-9AA3-06C6BAD66069}"/>
              </c:ext>
            </c:extLst>
          </c:dPt>
          <c:dPt>
            <c:idx val="1"/>
            <c:invertIfNegative val="0"/>
            <c:bubble3D val="0"/>
            <c:spPr>
              <a:solidFill>
                <a:srgbClr val="FF7C80"/>
              </a:solidFill>
              <a:ln w="3047">
                <a:noFill/>
                <a:prstDash val="solid"/>
              </a:ln>
            </c:spPr>
            <c:extLst>
              <c:ext xmlns:c16="http://schemas.microsoft.com/office/drawing/2014/chart" uri="{C3380CC4-5D6E-409C-BE32-E72D297353CC}">
                <c16:uniqueId val="{00000003-D060-4208-9AA3-06C6BAD66069}"/>
              </c:ext>
            </c:extLst>
          </c:dPt>
          <c:dPt>
            <c:idx val="2"/>
            <c:invertIfNegative val="0"/>
            <c:bubble3D val="0"/>
            <c:spPr>
              <a:solidFill>
                <a:schemeClr val="bg1">
                  <a:lumMod val="50000"/>
                </a:schemeClr>
              </a:solidFill>
              <a:ln w="3047">
                <a:noFill/>
                <a:prstDash val="solid"/>
              </a:ln>
            </c:spPr>
            <c:extLst>
              <c:ext xmlns:c16="http://schemas.microsoft.com/office/drawing/2014/chart" uri="{C3380CC4-5D6E-409C-BE32-E72D297353CC}">
                <c16:uniqueId val="{00000005-D060-4208-9AA3-06C6BAD66069}"/>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7-D060-4208-9AA3-06C6BAD66069}"/>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9-D060-4208-9AA3-06C6BAD66069}"/>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Statement A</c:v>
                </c:pt>
                <c:pt idx="1">
                  <c:v>Statement B</c:v>
                </c:pt>
                <c:pt idx="2">
                  <c:v>Undecided</c:v>
                </c:pt>
              </c:strCache>
            </c:strRef>
          </c:cat>
          <c:val>
            <c:numRef>
              <c:f>Sheet2!$B$3:$D$3</c:f>
              <c:numCache>
                <c:formatCode>General</c:formatCode>
                <c:ptCount val="3"/>
                <c:pt idx="0">
                  <c:v>42</c:v>
                </c:pt>
                <c:pt idx="1">
                  <c:v>50</c:v>
                </c:pt>
                <c:pt idx="2">
                  <c:v>8</c:v>
                </c:pt>
              </c:numCache>
            </c:numRef>
          </c:val>
          <c:extLst>
            <c:ext xmlns:c16="http://schemas.microsoft.com/office/drawing/2014/chart" uri="{C3380CC4-5D6E-409C-BE32-E72D297353CC}">
              <c16:uniqueId val="{0000000A-D060-4208-9AA3-06C6BAD66069}"/>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C-D060-4208-9AA3-06C6BAD66069}"/>
              </c:ext>
            </c:extLst>
          </c:dPt>
          <c:dPt>
            <c:idx val="1"/>
            <c:invertIfNegative val="0"/>
            <c:bubble3D val="0"/>
            <c:spPr>
              <a:solidFill>
                <a:srgbClr val="C00000"/>
              </a:solidFill>
              <a:ln w="12187">
                <a:noFill/>
                <a:prstDash val="solid"/>
              </a:ln>
            </c:spPr>
            <c:extLst>
              <c:ext xmlns:c16="http://schemas.microsoft.com/office/drawing/2014/chart" uri="{C3380CC4-5D6E-409C-BE32-E72D297353CC}">
                <c16:uniqueId val="{0000000E-D060-4208-9AA3-06C6BAD66069}"/>
              </c:ext>
            </c:extLst>
          </c:dPt>
          <c:dPt>
            <c:idx val="2"/>
            <c:invertIfNegative val="0"/>
            <c:bubble3D val="0"/>
            <c:spPr>
              <a:solidFill>
                <a:srgbClr val="00B050"/>
              </a:solidFill>
              <a:ln w="12187">
                <a:noFill/>
                <a:prstDash val="solid"/>
              </a:ln>
            </c:spPr>
            <c:extLst>
              <c:ext xmlns:c16="http://schemas.microsoft.com/office/drawing/2014/chart" uri="{C3380CC4-5D6E-409C-BE32-E72D297353CC}">
                <c16:uniqueId val="{00000010-D060-4208-9AA3-06C6BAD66069}"/>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D060-4208-9AA3-06C6BAD66069}"/>
              </c:ext>
            </c:extLst>
          </c:dPt>
          <c:dLbls>
            <c:dLbl>
              <c:idx val="0"/>
              <c:layout>
                <c:manualLayout>
                  <c:x val="-3.4712674804538422E-3"/>
                  <c:y val="5.4592937944026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60-4208-9AA3-06C6BAD66069}"/>
                </c:ext>
              </c:extLst>
            </c:dLbl>
            <c:dLbl>
              <c:idx val="1"/>
              <c:layout>
                <c:manualLayout>
                  <c:x val="-3.800172374223045E-3"/>
                  <c:y val="8.215894613123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060-4208-9AA3-06C6BAD66069}"/>
                </c:ext>
              </c:extLst>
            </c:dLbl>
            <c:dLbl>
              <c:idx val="2"/>
              <c:delete val="1"/>
              <c:extLst>
                <c:ext xmlns:c15="http://schemas.microsoft.com/office/drawing/2012/chart" uri="{CE6537A1-D6FC-4f65-9D91-7224C49458BB}">
                  <c15:layout>
                    <c:manualLayout>
                      <c:w val="1.7785537224513603E-2"/>
                      <c:h val="0.1907137120781332"/>
                    </c:manualLayout>
                  </c15:layout>
                </c:ext>
                <c:ext xmlns:c16="http://schemas.microsoft.com/office/drawing/2014/chart" uri="{C3380CC4-5D6E-409C-BE32-E72D297353CC}">
                  <c16:uniqueId val="{00000010-D060-4208-9AA3-06C6BAD66069}"/>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Statement A</c:v>
                </c:pt>
                <c:pt idx="1">
                  <c:v>Statement B</c:v>
                </c:pt>
                <c:pt idx="2">
                  <c:v>Undecided</c:v>
                </c:pt>
              </c:strCache>
            </c:strRef>
          </c:cat>
          <c:val>
            <c:numRef>
              <c:f>Sheet2!$B$2:$D$2</c:f>
              <c:numCache>
                <c:formatCode>General</c:formatCode>
                <c:ptCount val="3"/>
                <c:pt idx="0">
                  <c:v>28</c:v>
                </c:pt>
                <c:pt idx="1">
                  <c:v>33</c:v>
                </c:pt>
              </c:numCache>
            </c:numRef>
          </c:val>
          <c:extLst>
            <c:ext xmlns:c16="http://schemas.microsoft.com/office/drawing/2014/chart" uri="{C3380CC4-5D6E-409C-BE32-E72D297353CC}">
              <c16:uniqueId val="{00000013-D060-4208-9AA3-06C6BAD66069}"/>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7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0"/>
            <c:invertIfNegative val="0"/>
            <c:bubble3D val="0"/>
            <c:spPr>
              <a:solidFill>
                <a:srgbClr val="00B0F0"/>
              </a:solidFill>
              <a:ln w="3047">
                <a:noFill/>
                <a:prstDash val="solid"/>
              </a:ln>
            </c:spPr>
            <c:extLst>
              <c:ext xmlns:c16="http://schemas.microsoft.com/office/drawing/2014/chart" uri="{C3380CC4-5D6E-409C-BE32-E72D297353CC}">
                <c16:uniqueId val="{00000001-518F-4962-8C83-429C6D42A7E7}"/>
              </c:ext>
            </c:extLst>
          </c:dPt>
          <c:dPt>
            <c:idx val="1"/>
            <c:invertIfNegative val="0"/>
            <c:bubble3D val="0"/>
            <c:spPr>
              <a:solidFill>
                <a:srgbClr val="FF7C80"/>
              </a:solidFill>
              <a:ln w="3047">
                <a:noFill/>
                <a:prstDash val="solid"/>
              </a:ln>
            </c:spPr>
            <c:extLst>
              <c:ext xmlns:c16="http://schemas.microsoft.com/office/drawing/2014/chart" uri="{C3380CC4-5D6E-409C-BE32-E72D297353CC}">
                <c16:uniqueId val="{00000003-518F-4962-8C83-429C6D42A7E7}"/>
              </c:ext>
            </c:extLst>
          </c:dPt>
          <c:dPt>
            <c:idx val="2"/>
            <c:invertIfNegative val="0"/>
            <c:bubble3D val="0"/>
            <c:spPr>
              <a:solidFill>
                <a:schemeClr val="bg1">
                  <a:lumMod val="50000"/>
                </a:schemeClr>
              </a:solidFill>
              <a:ln w="3047">
                <a:noFill/>
                <a:prstDash val="solid"/>
              </a:ln>
            </c:spPr>
            <c:extLst>
              <c:ext xmlns:c16="http://schemas.microsoft.com/office/drawing/2014/chart" uri="{C3380CC4-5D6E-409C-BE32-E72D297353CC}">
                <c16:uniqueId val="{00000005-518F-4962-8C83-429C6D42A7E7}"/>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7-518F-4962-8C83-429C6D42A7E7}"/>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9-518F-4962-8C83-429C6D42A7E7}"/>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50</c:v>
                </c:pt>
                <c:pt idx="1">
                  <c:v>42</c:v>
                </c:pt>
                <c:pt idx="2">
                  <c:v>8</c:v>
                </c:pt>
              </c:numCache>
            </c:numRef>
          </c:val>
          <c:extLst>
            <c:ext xmlns:c16="http://schemas.microsoft.com/office/drawing/2014/chart" uri="{C3380CC4-5D6E-409C-BE32-E72D297353CC}">
              <c16:uniqueId val="{0000000A-518F-4962-8C83-429C6D42A7E7}"/>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C-518F-4962-8C83-429C6D42A7E7}"/>
              </c:ext>
            </c:extLst>
          </c:dPt>
          <c:dPt>
            <c:idx val="1"/>
            <c:invertIfNegative val="0"/>
            <c:bubble3D val="0"/>
            <c:spPr>
              <a:solidFill>
                <a:srgbClr val="C00000"/>
              </a:solidFill>
              <a:ln w="12187">
                <a:noFill/>
                <a:prstDash val="solid"/>
              </a:ln>
            </c:spPr>
            <c:extLst>
              <c:ext xmlns:c16="http://schemas.microsoft.com/office/drawing/2014/chart" uri="{C3380CC4-5D6E-409C-BE32-E72D297353CC}">
                <c16:uniqueId val="{0000000E-518F-4962-8C83-429C6D42A7E7}"/>
              </c:ext>
            </c:extLst>
          </c:dPt>
          <c:dPt>
            <c:idx val="2"/>
            <c:invertIfNegative val="0"/>
            <c:bubble3D val="0"/>
            <c:spPr>
              <a:solidFill>
                <a:srgbClr val="00B050"/>
              </a:solidFill>
              <a:ln w="12187">
                <a:noFill/>
                <a:prstDash val="solid"/>
              </a:ln>
            </c:spPr>
            <c:extLst>
              <c:ext xmlns:c16="http://schemas.microsoft.com/office/drawing/2014/chart" uri="{C3380CC4-5D6E-409C-BE32-E72D297353CC}">
                <c16:uniqueId val="{00000010-518F-4962-8C83-429C6D42A7E7}"/>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518F-4962-8C83-429C6D42A7E7}"/>
              </c:ext>
            </c:extLst>
          </c:dPt>
          <c:dLbls>
            <c:dLbl>
              <c:idx val="0"/>
              <c:layout>
                <c:manualLayout>
                  <c:x val="-3.4712674804538422E-3"/>
                  <c:y val="5.4592937944026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18F-4962-8C83-429C6D42A7E7}"/>
                </c:ext>
              </c:extLst>
            </c:dLbl>
            <c:dLbl>
              <c:idx val="1"/>
              <c:layout>
                <c:manualLayout>
                  <c:x val="-3.800172374223045E-3"/>
                  <c:y val="8.215894613123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18F-4962-8C83-429C6D42A7E7}"/>
                </c:ext>
              </c:extLst>
            </c:dLbl>
            <c:dLbl>
              <c:idx val="2"/>
              <c:delete val="1"/>
              <c:extLst>
                <c:ext xmlns:c15="http://schemas.microsoft.com/office/drawing/2012/chart" uri="{CE6537A1-D6FC-4f65-9D91-7224C49458BB}">
                  <c15:layout>
                    <c:manualLayout>
                      <c:w val="1.7785537224513603E-2"/>
                      <c:h val="0.1907137120781332"/>
                    </c:manualLayout>
                  </c15:layout>
                </c:ext>
                <c:ext xmlns:c16="http://schemas.microsoft.com/office/drawing/2014/chart" uri="{C3380CC4-5D6E-409C-BE32-E72D297353CC}">
                  <c16:uniqueId val="{00000010-518F-4962-8C83-429C6D42A7E7}"/>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Sheet2!$B$2:$D$2</c:f>
              <c:numCache>
                <c:formatCode>General</c:formatCode>
                <c:ptCount val="3"/>
                <c:pt idx="0">
                  <c:v>37</c:v>
                </c:pt>
                <c:pt idx="1">
                  <c:v>28</c:v>
                </c:pt>
              </c:numCache>
            </c:numRef>
          </c:val>
          <c:extLst>
            <c:ext xmlns:c16="http://schemas.microsoft.com/office/drawing/2014/chart" uri="{C3380CC4-5D6E-409C-BE32-E72D297353CC}">
              <c16:uniqueId val="{00000013-518F-4962-8C83-429C6D42A7E7}"/>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7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0"/>
            <c:invertIfNegative val="0"/>
            <c:bubble3D val="0"/>
            <c:spPr>
              <a:solidFill>
                <a:srgbClr val="00B0F0"/>
              </a:solidFill>
              <a:ln w="3047">
                <a:noFill/>
                <a:prstDash val="solid"/>
              </a:ln>
            </c:spPr>
            <c:extLst>
              <c:ext xmlns:c16="http://schemas.microsoft.com/office/drawing/2014/chart" uri="{C3380CC4-5D6E-409C-BE32-E72D297353CC}">
                <c16:uniqueId val="{00000001-8E32-4170-A132-EC43AE0D3FF6}"/>
              </c:ext>
            </c:extLst>
          </c:dPt>
          <c:dPt>
            <c:idx val="1"/>
            <c:invertIfNegative val="0"/>
            <c:bubble3D val="0"/>
            <c:spPr>
              <a:solidFill>
                <a:srgbClr val="FF7C80"/>
              </a:solidFill>
              <a:ln w="3047">
                <a:noFill/>
                <a:prstDash val="solid"/>
              </a:ln>
            </c:spPr>
            <c:extLst>
              <c:ext xmlns:c16="http://schemas.microsoft.com/office/drawing/2014/chart" uri="{C3380CC4-5D6E-409C-BE32-E72D297353CC}">
                <c16:uniqueId val="{00000003-8E32-4170-A132-EC43AE0D3FF6}"/>
              </c:ext>
            </c:extLst>
          </c:dPt>
          <c:dPt>
            <c:idx val="2"/>
            <c:invertIfNegative val="0"/>
            <c:bubble3D val="0"/>
            <c:spPr>
              <a:solidFill>
                <a:schemeClr val="bg1">
                  <a:lumMod val="50000"/>
                </a:schemeClr>
              </a:solidFill>
              <a:ln w="3047">
                <a:noFill/>
                <a:prstDash val="solid"/>
              </a:ln>
            </c:spPr>
            <c:extLst>
              <c:ext xmlns:c16="http://schemas.microsoft.com/office/drawing/2014/chart" uri="{C3380CC4-5D6E-409C-BE32-E72D297353CC}">
                <c16:uniqueId val="{00000005-8E32-4170-A132-EC43AE0D3FF6}"/>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7-8E32-4170-A132-EC43AE0D3FF6}"/>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9-8E32-4170-A132-EC43AE0D3FF6}"/>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54</c:v>
                </c:pt>
                <c:pt idx="1">
                  <c:v>38</c:v>
                </c:pt>
                <c:pt idx="2">
                  <c:v>8</c:v>
                </c:pt>
              </c:numCache>
            </c:numRef>
          </c:val>
          <c:extLst>
            <c:ext xmlns:c16="http://schemas.microsoft.com/office/drawing/2014/chart" uri="{C3380CC4-5D6E-409C-BE32-E72D297353CC}">
              <c16:uniqueId val="{0000000A-8E32-4170-A132-EC43AE0D3FF6}"/>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C-8E32-4170-A132-EC43AE0D3FF6}"/>
              </c:ext>
            </c:extLst>
          </c:dPt>
          <c:dPt>
            <c:idx val="1"/>
            <c:invertIfNegative val="0"/>
            <c:bubble3D val="0"/>
            <c:spPr>
              <a:solidFill>
                <a:srgbClr val="C00000"/>
              </a:solidFill>
              <a:ln w="12187">
                <a:noFill/>
                <a:prstDash val="solid"/>
              </a:ln>
            </c:spPr>
            <c:extLst>
              <c:ext xmlns:c16="http://schemas.microsoft.com/office/drawing/2014/chart" uri="{C3380CC4-5D6E-409C-BE32-E72D297353CC}">
                <c16:uniqueId val="{0000000E-8E32-4170-A132-EC43AE0D3FF6}"/>
              </c:ext>
            </c:extLst>
          </c:dPt>
          <c:dPt>
            <c:idx val="2"/>
            <c:invertIfNegative val="0"/>
            <c:bubble3D val="0"/>
            <c:spPr>
              <a:solidFill>
                <a:srgbClr val="00B050"/>
              </a:solidFill>
              <a:ln w="12187">
                <a:noFill/>
                <a:prstDash val="solid"/>
              </a:ln>
            </c:spPr>
            <c:extLst>
              <c:ext xmlns:c16="http://schemas.microsoft.com/office/drawing/2014/chart" uri="{C3380CC4-5D6E-409C-BE32-E72D297353CC}">
                <c16:uniqueId val="{00000010-8E32-4170-A132-EC43AE0D3FF6}"/>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8E32-4170-A132-EC43AE0D3FF6}"/>
              </c:ext>
            </c:extLst>
          </c:dPt>
          <c:dLbls>
            <c:dLbl>
              <c:idx val="0"/>
              <c:layout>
                <c:manualLayout>
                  <c:x val="-3.4712674804538422E-3"/>
                  <c:y val="5.4592937944026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32-4170-A132-EC43AE0D3FF6}"/>
                </c:ext>
              </c:extLst>
            </c:dLbl>
            <c:dLbl>
              <c:idx val="1"/>
              <c:layout>
                <c:manualLayout>
                  <c:x val="-3.800172374223045E-3"/>
                  <c:y val="8.215894613123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32-4170-A132-EC43AE0D3FF6}"/>
                </c:ext>
              </c:extLst>
            </c:dLbl>
            <c:dLbl>
              <c:idx val="2"/>
              <c:delete val="1"/>
              <c:extLst>
                <c:ext xmlns:c15="http://schemas.microsoft.com/office/drawing/2012/chart" uri="{CE6537A1-D6FC-4f65-9D91-7224C49458BB}">
                  <c15:layout>
                    <c:manualLayout>
                      <c:w val="1.7785537224513603E-2"/>
                      <c:h val="0.1907137120781332"/>
                    </c:manualLayout>
                  </c15:layout>
                </c:ext>
                <c:ext xmlns:c16="http://schemas.microsoft.com/office/drawing/2014/chart" uri="{C3380CC4-5D6E-409C-BE32-E72D297353CC}">
                  <c16:uniqueId val="{00000010-8E32-4170-A132-EC43AE0D3FF6}"/>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Sheet2!$B$2:$D$2</c:f>
              <c:numCache>
                <c:formatCode>General</c:formatCode>
                <c:ptCount val="3"/>
                <c:pt idx="0">
                  <c:v>38</c:v>
                </c:pt>
                <c:pt idx="1">
                  <c:v>29</c:v>
                </c:pt>
              </c:numCache>
            </c:numRef>
          </c:val>
          <c:extLst>
            <c:ext xmlns:c16="http://schemas.microsoft.com/office/drawing/2014/chart" uri="{C3380CC4-5D6E-409C-BE32-E72D297353CC}">
              <c16:uniqueId val="{00000013-8E32-4170-A132-EC43AE0D3FF6}"/>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7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56340990634402321"/>
          <c:h val="0.77077007238098383"/>
        </c:manualLayout>
      </c:layout>
      <c:barChart>
        <c:barDir val="bar"/>
        <c:grouping val="clustered"/>
        <c:varyColors val="0"/>
        <c:ser>
          <c:idx val="1"/>
          <c:order val="1"/>
          <c:tx>
            <c:strRef>
              <c:f>Sheet2!$A$3</c:f>
              <c:strCache>
                <c:ptCount val="1"/>
                <c:pt idx="0">
                  <c:v>Describes well</c:v>
                </c:pt>
              </c:strCache>
            </c:strRef>
          </c:tx>
          <c:spPr>
            <a:solidFill>
              <a:schemeClr val="accent1">
                <a:lumMod val="40000"/>
                <a:lumOff val="60000"/>
              </a:schemeClr>
            </a:solidFill>
            <a:ln w="3047">
              <a:noFill/>
              <a:prstDash val="solid"/>
            </a:ln>
          </c:spPr>
          <c:invertIfNegative val="0"/>
          <c:dPt>
            <c:idx val="0"/>
            <c:invertIfNegative val="0"/>
            <c:bubble3D val="0"/>
            <c:extLst>
              <c:ext xmlns:c16="http://schemas.microsoft.com/office/drawing/2014/chart" uri="{C3380CC4-5D6E-409C-BE32-E72D297353CC}">
                <c16:uniqueId val="{00000001-1B6E-400D-8295-5E899E21A1AE}"/>
              </c:ext>
            </c:extLst>
          </c:dPt>
          <c:dPt>
            <c:idx val="1"/>
            <c:invertIfNegative val="0"/>
            <c:bubble3D val="0"/>
            <c:extLst>
              <c:ext xmlns:c16="http://schemas.microsoft.com/office/drawing/2014/chart" uri="{C3380CC4-5D6E-409C-BE32-E72D297353CC}">
                <c16:uniqueId val="{00000003-1B6E-400D-8295-5E899E21A1AE}"/>
              </c:ext>
            </c:extLst>
          </c:dPt>
          <c:dPt>
            <c:idx val="2"/>
            <c:invertIfNegative val="0"/>
            <c:bubble3D val="0"/>
            <c:extLst>
              <c:ext xmlns:c16="http://schemas.microsoft.com/office/drawing/2014/chart" uri="{C3380CC4-5D6E-409C-BE32-E72D297353CC}">
                <c16:uniqueId val="{00000005-1B6E-400D-8295-5E899E21A1AE}"/>
              </c:ext>
            </c:extLst>
          </c:dPt>
          <c:dPt>
            <c:idx val="7"/>
            <c:invertIfNegative val="0"/>
            <c:bubble3D val="0"/>
            <c:extLst>
              <c:ext xmlns:c16="http://schemas.microsoft.com/office/drawing/2014/chart" uri="{C3380CC4-5D6E-409C-BE32-E72D297353CC}">
                <c16:uniqueId val="{00000007-1B6E-400D-8295-5E899E21A1AE}"/>
              </c:ext>
            </c:extLst>
          </c:dPt>
          <c:dPt>
            <c:idx val="8"/>
            <c:invertIfNegative val="0"/>
            <c:bubble3D val="0"/>
            <c:extLst>
              <c:ext xmlns:c16="http://schemas.microsoft.com/office/drawing/2014/chart" uri="{C3380CC4-5D6E-409C-BE32-E72D297353CC}">
                <c16:uniqueId val="{00000009-1B6E-400D-8295-5E899E21A1AE}"/>
              </c:ext>
            </c:extLst>
          </c:dPt>
          <c:dLbls>
            <c:spPr>
              <a:noFill/>
              <a:ln w="24374">
                <a:noFill/>
              </a:ln>
            </c:spPr>
            <c:txPr>
              <a:bodyPr anchor="ctr" anchorCtr="0"/>
              <a:lstStyle/>
              <a:p>
                <a:pPr>
                  <a:defRPr sz="1500" b="1" i="0" u="none" strike="noStrike" baseline="0">
                    <a:solidFill>
                      <a:srgbClr val="000000"/>
                    </a:solidFill>
                    <a:latin typeface="Bahnschrift" panose="020B0502040204020203" pitchFamily="34" charset="0"/>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Sheet2!$B$1:$K$1</c:f>
              <c:strCache>
                <c:ptCount val="10"/>
                <c:pt idx="0">
                  <c:v>Universal Suffrage</c:v>
                </c:pt>
                <c:pt idx="1">
                  <c:v>Ending Jim Crow Voting Bans</c:v>
                </c:pt>
                <c:pt idx="2">
                  <c:v>Ending Felony Disenfranchisement</c:v>
                </c:pt>
                <c:pt idx="3">
                  <c:v>Voting Restoration For All</c:v>
                </c:pt>
                <c:pt idx="4">
                  <c:v>Ending Felony Voting Bans</c:v>
                </c:pt>
                <c:pt idx="5">
                  <c:v>Universal Voting Rights</c:v>
                </c:pt>
                <c:pt idx="6">
                  <c:v>Voting Rights Restoration</c:v>
                </c:pt>
                <c:pt idx="7">
                  <c:v>Restoring The Freedom To Vote</c:v>
                </c:pt>
                <c:pt idx="8">
                  <c:v>Restoring The Right To Vote</c:v>
                </c:pt>
                <c:pt idx="9">
                  <c:v>Guaranteeing The Right To Vote</c:v>
                </c:pt>
              </c:strCache>
            </c:strRef>
          </c:cat>
          <c:val>
            <c:numRef>
              <c:f>Sheet2!$B$3:$K$3</c:f>
              <c:numCache>
                <c:formatCode>###0%</c:formatCode>
                <c:ptCount val="10"/>
                <c:pt idx="0">
                  <c:v>0.32740626478080814</c:v>
                </c:pt>
                <c:pt idx="1">
                  <c:v>0.34027650561436618</c:v>
                </c:pt>
                <c:pt idx="2">
                  <c:v>0.44342261902048885</c:v>
                </c:pt>
                <c:pt idx="3">
                  <c:v>0.5663915068319989</c:v>
                </c:pt>
                <c:pt idx="4">
                  <c:v>0.57725606841679178</c:v>
                </c:pt>
                <c:pt idx="5">
                  <c:v>0.57973459915401859</c:v>
                </c:pt>
                <c:pt idx="6">
                  <c:v>0.60888390138624138</c:v>
                </c:pt>
                <c:pt idx="7">
                  <c:v>0.61352318341446765</c:v>
                </c:pt>
                <c:pt idx="8">
                  <c:v>0.61559530910872129</c:v>
                </c:pt>
                <c:pt idx="9">
                  <c:v>0.63022841928576556</c:v>
                </c:pt>
              </c:numCache>
            </c:numRef>
          </c:val>
          <c:extLst>
            <c:ext xmlns:c16="http://schemas.microsoft.com/office/drawing/2014/chart" uri="{C3380CC4-5D6E-409C-BE32-E72D297353CC}">
              <c16:uniqueId val="{0000000A-1B6E-400D-8295-5E899E21A1AE}"/>
            </c:ext>
          </c:extLst>
        </c:ser>
        <c:ser>
          <c:idx val="0"/>
          <c:order val="0"/>
          <c:tx>
            <c:strRef>
              <c:f>Sheet2!$A$2</c:f>
              <c:strCache>
                <c:ptCount val="1"/>
                <c:pt idx="0">
                  <c:v>Describes very well</c:v>
                </c:pt>
              </c:strCache>
            </c:strRef>
          </c:tx>
          <c:spPr>
            <a:solidFill>
              <a:schemeClr val="accent1"/>
            </a:solidFill>
            <a:ln w="12187">
              <a:noFill/>
              <a:prstDash val="solid"/>
            </a:ln>
          </c:spPr>
          <c:invertIfNegative val="0"/>
          <c:dPt>
            <c:idx val="0"/>
            <c:invertIfNegative val="0"/>
            <c:bubble3D val="0"/>
            <c:extLst>
              <c:ext xmlns:c16="http://schemas.microsoft.com/office/drawing/2014/chart" uri="{C3380CC4-5D6E-409C-BE32-E72D297353CC}">
                <c16:uniqueId val="{0000000C-1B6E-400D-8295-5E899E21A1AE}"/>
              </c:ext>
            </c:extLst>
          </c:dPt>
          <c:dPt>
            <c:idx val="1"/>
            <c:invertIfNegative val="0"/>
            <c:bubble3D val="0"/>
            <c:extLst>
              <c:ext xmlns:c16="http://schemas.microsoft.com/office/drawing/2014/chart" uri="{C3380CC4-5D6E-409C-BE32-E72D297353CC}">
                <c16:uniqueId val="{0000000E-1B6E-400D-8295-5E899E21A1AE}"/>
              </c:ext>
            </c:extLst>
          </c:dPt>
          <c:dPt>
            <c:idx val="2"/>
            <c:invertIfNegative val="0"/>
            <c:bubble3D val="0"/>
            <c:extLst>
              <c:ext xmlns:c16="http://schemas.microsoft.com/office/drawing/2014/chart" uri="{C3380CC4-5D6E-409C-BE32-E72D297353CC}">
                <c16:uniqueId val="{00000010-1B6E-400D-8295-5E899E21A1AE}"/>
              </c:ext>
            </c:extLst>
          </c:dPt>
          <c:dPt>
            <c:idx val="7"/>
            <c:invertIfNegative val="0"/>
            <c:bubble3D val="0"/>
            <c:extLst>
              <c:ext xmlns:c16="http://schemas.microsoft.com/office/drawing/2014/chart" uri="{C3380CC4-5D6E-409C-BE32-E72D297353CC}">
                <c16:uniqueId val="{00000012-1B6E-400D-8295-5E899E21A1AE}"/>
              </c:ext>
            </c:extLst>
          </c:dPt>
          <c:dLbls>
            <c:spPr>
              <a:noFill/>
              <a:ln>
                <a:noFill/>
              </a:ln>
              <a:effectLst/>
            </c:spPr>
            <c:txPr>
              <a:bodyPr wrap="square" lIns="38100" tIns="19050" rIns="38100" bIns="19050" anchor="ctr">
                <a:spAutoFit/>
              </a:bodyPr>
              <a:lstStyle/>
              <a:p>
                <a:pPr>
                  <a:defRPr sz="1500" b="1">
                    <a:solidFill>
                      <a:schemeClr val="bg1"/>
                    </a:solidFill>
                    <a:latin typeface="Bahnschrift"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Sheet2!$B$1:$K$1</c:f>
              <c:strCache>
                <c:ptCount val="10"/>
                <c:pt idx="0">
                  <c:v>Universal Suffrage</c:v>
                </c:pt>
                <c:pt idx="1">
                  <c:v>Ending Jim Crow Voting Bans</c:v>
                </c:pt>
                <c:pt idx="2">
                  <c:v>Ending Felony Disenfranchisement</c:v>
                </c:pt>
                <c:pt idx="3">
                  <c:v>Voting Restoration For All</c:v>
                </c:pt>
                <c:pt idx="4">
                  <c:v>Ending Felony Voting Bans</c:v>
                </c:pt>
                <c:pt idx="5">
                  <c:v>Universal Voting Rights</c:v>
                </c:pt>
                <c:pt idx="6">
                  <c:v>Voting Rights Restoration</c:v>
                </c:pt>
                <c:pt idx="7">
                  <c:v>Restoring The Freedom To Vote</c:v>
                </c:pt>
                <c:pt idx="8">
                  <c:v>Restoring The Right To Vote</c:v>
                </c:pt>
                <c:pt idx="9">
                  <c:v>Guaranteeing The Right To Vote</c:v>
                </c:pt>
              </c:strCache>
            </c:strRef>
          </c:cat>
          <c:val>
            <c:numRef>
              <c:f>Sheet2!$B$2:$K$2</c:f>
              <c:numCache>
                <c:formatCode>###0%</c:formatCode>
                <c:ptCount val="10"/>
                <c:pt idx="0">
                  <c:v>0.13688112801795116</c:v>
                </c:pt>
                <c:pt idx="1">
                  <c:v>0.19523894783849655</c:v>
                </c:pt>
                <c:pt idx="2">
                  <c:v>0.19783608678262937</c:v>
                </c:pt>
                <c:pt idx="3">
                  <c:v>0.26160079630141198</c:v>
                </c:pt>
                <c:pt idx="4">
                  <c:v>0.3</c:v>
                </c:pt>
                <c:pt idx="5">
                  <c:v>0.3</c:v>
                </c:pt>
                <c:pt idx="6">
                  <c:v>0.26</c:v>
                </c:pt>
                <c:pt idx="7">
                  <c:v>0.3</c:v>
                </c:pt>
                <c:pt idx="8">
                  <c:v>0.28999999999999998</c:v>
                </c:pt>
                <c:pt idx="9">
                  <c:v>0.31978179020598857</c:v>
                </c:pt>
              </c:numCache>
            </c:numRef>
          </c:val>
          <c:extLst>
            <c:ext xmlns:c16="http://schemas.microsoft.com/office/drawing/2014/chart" uri="{C3380CC4-5D6E-409C-BE32-E72D297353CC}">
              <c16:uniqueId val="{00000013-1B6E-400D-8295-5E899E21A1AE}"/>
            </c:ext>
          </c:extLst>
        </c:ser>
        <c:dLbls>
          <c:dLblPos val="ctr"/>
          <c:showLegendKey val="0"/>
          <c:showVal val="1"/>
          <c:showCatName val="0"/>
          <c:showSerName val="0"/>
          <c:showPercent val="0"/>
          <c:showBubbleSize val="0"/>
        </c:dLbls>
        <c:gapWidth val="60"/>
        <c:overlap val="100"/>
        <c:axId val="732139616"/>
        <c:axId val="736547272"/>
      </c:barChart>
      <c:catAx>
        <c:axId val="732139616"/>
        <c:scaling>
          <c:orientation val="minMax"/>
        </c:scaling>
        <c:delete val="0"/>
        <c:axPos val="l"/>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noMultiLvlLbl val="0"/>
      </c:catAx>
      <c:valAx>
        <c:axId val="736547272"/>
        <c:scaling>
          <c:orientation val="minMax"/>
          <c:max val="0.75000000000000011"/>
          <c:min val="0"/>
        </c:scaling>
        <c:delete val="1"/>
        <c:axPos val="b"/>
        <c:numFmt formatCode="###0%" sourceLinked="1"/>
        <c:majorTickMark val="out"/>
        <c:minorTickMark val="none"/>
        <c:tickLblPos val="nextTo"/>
        <c:crossAx val="732139616"/>
        <c:crosses val="autoZero"/>
        <c:crossBetween val="between"/>
      </c:valAx>
      <c:spPr>
        <a:noFill/>
        <a:ln w="24374">
          <a:noFill/>
        </a:ln>
      </c:spPr>
    </c:plotArea>
    <c:legend>
      <c:legendPos val="b"/>
      <c:layout>
        <c:manualLayout>
          <c:xMode val="edge"/>
          <c:yMode val="edge"/>
          <c:x val="0.3449177416267406"/>
          <c:y val="0.82937974874883413"/>
          <c:w val="0.31906944229222606"/>
          <c:h val="7.9205711506406734E-2"/>
        </c:manualLayout>
      </c:layout>
      <c:overlay val="0"/>
    </c:legend>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73127500971702"/>
          <c:y val="0"/>
          <c:w val="0.49621493303021497"/>
          <c:h val="1"/>
        </c:manualLayout>
      </c:layout>
      <c:barChart>
        <c:barDir val="bar"/>
        <c:grouping val="stacked"/>
        <c:varyColors val="0"/>
        <c:ser>
          <c:idx val="0"/>
          <c:order val="0"/>
          <c:tx>
            <c:strRef>
              <c:f>Sheet1!$B$1</c:f>
              <c:strCache>
                <c:ptCount val="1"/>
                <c:pt idx="0">
                  <c:v>Very Convincing</c:v>
                </c:pt>
              </c:strCache>
            </c:strRef>
          </c:tx>
          <c:spPr>
            <a:solidFill>
              <a:srgbClr val="852AB8"/>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Bahnschrift"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VOTING OBLIGATION</c:v>
                </c:pt>
                <c:pt idx="1">
                  <c:v>COMMUNITY SAFETY</c:v>
                </c:pt>
                <c:pt idx="2">
                  <c:v>COMMUNITY CONNECTION</c:v>
                </c:pt>
                <c:pt idx="3">
                  <c:v>JIM CROW - HISTORY</c:v>
                </c:pt>
                <c:pt idx="4">
                  <c:v>WE THE PEOPLE</c:v>
                </c:pt>
                <c:pt idx="5">
                  <c:v>MASS INCARCERATION/ REPRESENTATION - CLASS</c:v>
                </c:pt>
                <c:pt idx="6">
                  <c:v>JIM CROW - NUMBERS</c:v>
                </c:pt>
                <c:pt idx="7">
                  <c:v>MASS INCARCERATION/ REPRESENTATION - RACE</c:v>
                </c:pt>
                <c:pt idx="8">
                  <c:v>SOCIETY STRONGER</c:v>
                </c:pt>
                <c:pt idx="9">
                  <c:v>ELECTIONS/ STACKED DECK</c:v>
                </c:pt>
                <c:pt idx="10">
                  <c:v>RACIALIZED CAPITALISM</c:v>
                </c:pt>
              </c:strCache>
            </c:strRef>
          </c:cat>
          <c:val>
            <c:numRef>
              <c:f>Sheet1!$B$2:$B$12</c:f>
              <c:numCache>
                <c:formatCode>###0%</c:formatCode>
                <c:ptCount val="11"/>
                <c:pt idx="0">
                  <c:v>0.3037457222612796</c:v>
                </c:pt>
                <c:pt idx="1">
                  <c:v>0.26465820615756602</c:v>
                </c:pt>
                <c:pt idx="2">
                  <c:v>0.23454293371685181</c:v>
                </c:pt>
                <c:pt idx="3">
                  <c:v>0.23324505606749762</c:v>
                </c:pt>
                <c:pt idx="4">
                  <c:v>0.23179524855975747</c:v>
                </c:pt>
                <c:pt idx="5">
                  <c:v>0.23170119305274042</c:v>
                </c:pt>
                <c:pt idx="6">
                  <c:v>0.22385196997795262</c:v>
                </c:pt>
                <c:pt idx="7">
                  <c:v>0.22167463675446136</c:v>
                </c:pt>
                <c:pt idx="8">
                  <c:v>0.21846247611596906</c:v>
                </c:pt>
                <c:pt idx="9">
                  <c:v>0.21502549454340369</c:v>
                </c:pt>
                <c:pt idx="10">
                  <c:v>0.21121299250682452</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Total Convincing</c:v>
                </c:pt>
              </c:strCache>
            </c:strRef>
          </c:tx>
          <c:spPr>
            <a:solidFill>
              <a:srgbClr val="D1A4EA"/>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Bahnschrift"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VOTING OBLIGATION</c:v>
                </c:pt>
                <c:pt idx="1">
                  <c:v>COMMUNITY SAFETY</c:v>
                </c:pt>
                <c:pt idx="2">
                  <c:v>COMMUNITY CONNECTION</c:v>
                </c:pt>
                <c:pt idx="3">
                  <c:v>JIM CROW - HISTORY</c:v>
                </c:pt>
                <c:pt idx="4">
                  <c:v>WE THE PEOPLE</c:v>
                </c:pt>
                <c:pt idx="5">
                  <c:v>MASS INCARCERATION/ REPRESENTATION - CLASS</c:v>
                </c:pt>
                <c:pt idx="6">
                  <c:v>JIM CROW - NUMBERS</c:v>
                </c:pt>
                <c:pt idx="7">
                  <c:v>MASS INCARCERATION/ REPRESENTATION - RACE</c:v>
                </c:pt>
                <c:pt idx="8">
                  <c:v>SOCIETY STRONGER</c:v>
                </c:pt>
                <c:pt idx="9">
                  <c:v>ELECTIONS/ STACKED DECK</c:v>
                </c:pt>
                <c:pt idx="10">
                  <c:v>RACIALIZED CAPITALISM</c:v>
                </c:pt>
              </c:strCache>
            </c:strRef>
          </c:cat>
          <c:val>
            <c:numRef>
              <c:f>Sheet1!$C$2:$C$12</c:f>
              <c:numCache>
                <c:formatCode>0%</c:formatCode>
                <c:ptCount val="11"/>
                <c:pt idx="0">
                  <c:v>0.59</c:v>
                </c:pt>
                <c:pt idx="1">
                  <c:v>0.63</c:v>
                </c:pt>
                <c:pt idx="2">
                  <c:v>0.54</c:v>
                </c:pt>
                <c:pt idx="3">
                  <c:v>0.5</c:v>
                </c:pt>
                <c:pt idx="4">
                  <c:v>0.52</c:v>
                </c:pt>
                <c:pt idx="5">
                  <c:v>0.5</c:v>
                </c:pt>
                <c:pt idx="6">
                  <c:v>0.5</c:v>
                </c:pt>
                <c:pt idx="7">
                  <c:v>0.5</c:v>
                </c:pt>
                <c:pt idx="8">
                  <c:v>0.52</c:v>
                </c:pt>
                <c:pt idx="9">
                  <c:v>0.49</c:v>
                </c:pt>
                <c:pt idx="10">
                  <c:v>0.51</c:v>
                </c:pt>
              </c:numCache>
            </c:numRef>
          </c:val>
          <c:extLst>
            <c:ext xmlns:c16="http://schemas.microsoft.com/office/drawing/2014/chart" uri="{C3380CC4-5D6E-409C-BE32-E72D297353CC}">
              <c16:uniqueId val="{00000005-2DAE-4B52-B237-2D25614436BC}"/>
            </c:ext>
          </c:extLst>
        </c:ser>
        <c:dLbls>
          <c:dLblPos val="ctr"/>
          <c:showLegendKey val="0"/>
          <c:showVal val="1"/>
          <c:showCatName val="0"/>
          <c:showSerName val="0"/>
          <c:showPercent val="0"/>
          <c:showBubbleSize val="0"/>
        </c:dLbls>
        <c:gapWidth val="150"/>
        <c:overlap val="100"/>
        <c:axId val="173614592"/>
        <c:axId val="2562240"/>
      </c:barChart>
      <c:catAx>
        <c:axId val="173614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Bahnschrift" panose="020B0502040204020203" pitchFamily="34" charset="0"/>
                <a:ea typeface="+mn-ea"/>
                <a:cs typeface="+mn-cs"/>
              </a:defRPr>
            </a:pPr>
            <a:endParaRPr lang="en-US"/>
          </a:p>
        </c:txPr>
        <c:crossAx val="2562240"/>
        <c:crosses val="autoZero"/>
        <c:auto val="1"/>
        <c:lblAlgn val="ctr"/>
        <c:lblOffset val="100"/>
        <c:noMultiLvlLbl val="0"/>
      </c:catAx>
      <c:valAx>
        <c:axId val="2562240"/>
        <c:scaling>
          <c:orientation val="minMax"/>
          <c:max val="0.8"/>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73614592"/>
        <c:crosses val="autoZero"/>
        <c:crossBetween val="between"/>
      </c:valAx>
      <c:spPr>
        <a:noFill/>
        <a:ln>
          <a:noFill/>
        </a:ln>
        <a:effectLst/>
      </c:spPr>
    </c:plotArea>
    <c:legend>
      <c:legendPos val="l"/>
      <c:layout>
        <c:manualLayout>
          <c:xMode val="edge"/>
          <c:yMode val="edge"/>
          <c:x val="1.8073258959026534E-2"/>
          <c:y val="4.6345651273225645E-2"/>
          <c:w val="0.12037813313552365"/>
          <c:h val="0.1278857722216910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Bahnschrift"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5ABD2-9B8D-4139-8B56-B03280B41725}" type="doc">
      <dgm:prSet loTypeId="urn:microsoft.com/office/officeart/2005/8/layout/chevron2" loCatId="process" qsTypeId="urn:microsoft.com/office/officeart/2005/8/quickstyle/simple1" qsCatId="simple" csTypeId="urn:microsoft.com/office/officeart/2005/8/colors/accent1_5" csCatId="accent1" phldr="1"/>
      <dgm:spPr/>
      <dgm:t>
        <a:bodyPr/>
        <a:lstStyle/>
        <a:p>
          <a:endParaRPr lang="en-US"/>
        </a:p>
      </dgm:t>
    </dgm:pt>
    <dgm:pt modelId="{638CD88E-A6B4-41FB-9859-DBBD2C6116B0}">
      <dgm:prSet custT="1"/>
      <dgm:spPr>
        <a:solidFill>
          <a:srgbClr val="7810CC"/>
        </a:solidFill>
        <a:ln>
          <a:solidFill>
            <a:srgbClr val="7810CC">
              <a:alpha val="90000"/>
            </a:srgbClr>
          </a:solidFill>
        </a:ln>
      </dgm:spPr>
      <dgm:t>
        <a:bodyPr/>
        <a:lstStyle/>
        <a:p>
          <a:endParaRPr lang="en-US" sz="1400"/>
        </a:p>
      </dgm:t>
    </dgm:pt>
    <dgm:pt modelId="{D12B920B-29CE-4278-97AF-C3FAC3F2FF20}" type="parTrans" cxnId="{6CB503FD-9E12-4B08-9C58-8522B96F6EB4}">
      <dgm:prSet/>
      <dgm:spPr/>
      <dgm:t>
        <a:bodyPr/>
        <a:lstStyle/>
        <a:p>
          <a:endParaRPr lang="en-US" sz="1400"/>
        </a:p>
      </dgm:t>
    </dgm:pt>
    <dgm:pt modelId="{5D9ADF40-88A4-4AB9-B829-2E0EFAA4F116}" type="sibTrans" cxnId="{6CB503FD-9E12-4B08-9C58-8522B96F6EB4}">
      <dgm:prSet/>
      <dgm:spPr/>
      <dgm:t>
        <a:bodyPr/>
        <a:lstStyle/>
        <a:p>
          <a:endParaRPr lang="en-US" sz="1400"/>
        </a:p>
      </dgm:t>
    </dgm:pt>
    <dgm:pt modelId="{A79598CD-E487-49AD-8568-5FF786BDD015}">
      <dgm:prSet custT="1"/>
      <dgm:spPr>
        <a:solidFill>
          <a:srgbClr val="9C00E2">
            <a:alpha val="69804"/>
          </a:srgbClr>
        </a:solidFill>
        <a:ln>
          <a:solidFill>
            <a:srgbClr val="9C00E2">
              <a:alpha val="70000"/>
            </a:srgbClr>
          </a:solidFill>
        </a:ln>
      </dgm:spPr>
      <dgm:t>
        <a:bodyPr/>
        <a:lstStyle/>
        <a:p>
          <a:endParaRPr lang="en-US" sz="1400"/>
        </a:p>
      </dgm:t>
    </dgm:pt>
    <dgm:pt modelId="{0970B78E-3058-4273-A762-81983A203224}" type="parTrans" cxnId="{D1B55C42-34A4-4B18-B38F-0395BBF3E316}">
      <dgm:prSet/>
      <dgm:spPr/>
      <dgm:t>
        <a:bodyPr/>
        <a:lstStyle/>
        <a:p>
          <a:endParaRPr lang="en-US" sz="1400"/>
        </a:p>
      </dgm:t>
    </dgm:pt>
    <dgm:pt modelId="{0F065004-064B-4BAC-AA7A-A34F2FABA6A0}" type="sibTrans" cxnId="{D1B55C42-34A4-4B18-B38F-0395BBF3E316}">
      <dgm:prSet/>
      <dgm:spPr/>
      <dgm:t>
        <a:bodyPr/>
        <a:lstStyle/>
        <a:p>
          <a:endParaRPr lang="en-US" sz="1400"/>
        </a:p>
      </dgm:t>
    </dgm:pt>
    <dgm:pt modelId="{BDE474C8-3F9A-475F-8F17-F322F618F9AF}">
      <dgm:prSet custT="1"/>
      <dgm:spPr>
        <a:ln>
          <a:solidFill>
            <a:srgbClr val="7810CC">
              <a:alpha val="90000"/>
            </a:srgbClr>
          </a:solidFill>
        </a:ln>
      </dgm:spPr>
      <dgm:t>
        <a:bodyPr/>
        <a:lstStyle/>
        <a:p>
          <a:pPr algn="just"/>
          <a:r>
            <a:rPr lang="en-US" sz="1400">
              <a:latin typeface="Bahnschrift" panose="020B0502040204020203" pitchFamily="34" charset="0"/>
            </a:rPr>
            <a:t>State Innovation Exchange/Stand Up America/Sentencing Project/Common Cause commissioned Lake Research Partners to conduct a nationwide survey on full restoration of voting rights to all citizens, including those completing sentence, both inside and outside of prison, as well as a series of in-depth interviews among people who were formerly incarcerated.</a:t>
          </a:r>
        </a:p>
      </dgm:t>
    </dgm:pt>
    <dgm:pt modelId="{7C72F153-F052-4BE9-9E3D-9DCCCA719E4A}" type="parTrans" cxnId="{E046CC29-6F3B-44A5-9E24-BD1232FE2ED2}">
      <dgm:prSet/>
      <dgm:spPr/>
      <dgm:t>
        <a:bodyPr/>
        <a:lstStyle/>
        <a:p>
          <a:endParaRPr lang="en-US" sz="1400"/>
        </a:p>
      </dgm:t>
    </dgm:pt>
    <dgm:pt modelId="{14D7F941-F08D-470F-8722-44E46584A042}" type="sibTrans" cxnId="{E046CC29-6F3B-44A5-9E24-BD1232FE2ED2}">
      <dgm:prSet/>
      <dgm:spPr/>
      <dgm:t>
        <a:bodyPr/>
        <a:lstStyle/>
        <a:p>
          <a:endParaRPr lang="en-US" sz="1400"/>
        </a:p>
      </dgm:t>
    </dgm:pt>
    <dgm:pt modelId="{3D307656-3893-4DE6-8535-D0310EF5B621}">
      <dgm:prSet custT="1"/>
      <dgm:spPr>
        <a:ln>
          <a:solidFill>
            <a:srgbClr val="9C00E2">
              <a:alpha val="70000"/>
            </a:srgbClr>
          </a:solidFill>
        </a:ln>
      </dgm:spPr>
      <dgm:t>
        <a:bodyPr/>
        <a:lstStyle/>
        <a:p>
          <a:pPr algn="just"/>
          <a:r>
            <a:rPr lang="en-US" sz="1400" dirty="0">
              <a:latin typeface="Bahnschrift" panose="020B0502040204020203" pitchFamily="34" charset="0"/>
            </a:rPr>
            <a:t>LRP designed and administered the survey, which was conducted online, reaching a base sample of 1,000 likely 2022 General Election voters nationwide, as well as oversamples of 200 likely voters in Illinois, Nevada, New York, North Carolina, and Oregon. The survey was conducted July 11-17, 2022. The margin of error for the base sample is +/-3.1% and larger for subgroups. Respondents were recruited for the sample from an online panel. The data were weighted slightly by gender, age, race, region, education level, and ideology. </a:t>
          </a:r>
        </a:p>
      </dgm:t>
    </dgm:pt>
    <dgm:pt modelId="{C93629AE-D97A-4347-8591-E3B878CF4F78}" type="parTrans" cxnId="{749014E6-FD07-48BF-A1EC-3F5C8B045ED5}">
      <dgm:prSet/>
      <dgm:spPr/>
      <dgm:t>
        <a:bodyPr/>
        <a:lstStyle/>
        <a:p>
          <a:endParaRPr lang="en-US" sz="1400"/>
        </a:p>
      </dgm:t>
    </dgm:pt>
    <dgm:pt modelId="{1B45502F-F748-42A5-AD03-DB88CD602965}" type="sibTrans" cxnId="{749014E6-FD07-48BF-A1EC-3F5C8B045ED5}">
      <dgm:prSet/>
      <dgm:spPr/>
      <dgm:t>
        <a:bodyPr/>
        <a:lstStyle/>
        <a:p>
          <a:endParaRPr lang="en-US" sz="1400"/>
        </a:p>
      </dgm:t>
    </dgm:pt>
    <dgm:pt modelId="{251C3292-1ED0-415D-9E78-245876A33F92}">
      <dgm:prSet custT="1"/>
      <dgm:spPr>
        <a:ln>
          <a:solidFill>
            <a:srgbClr val="C447FF">
              <a:alpha val="50000"/>
            </a:srgbClr>
          </a:solidFill>
        </a:ln>
      </dgm:spPr>
      <dgm:t>
        <a:bodyPr/>
        <a:lstStyle/>
        <a:p>
          <a:pPr algn="just"/>
          <a:endParaRPr lang="en-US" sz="1400">
            <a:latin typeface="Bahnschrift" panose="020B0502040204020203" pitchFamily="34" charset="0"/>
          </a:endParaRPr>
        </a:p>
      </dgm:t>
    </dgm:pt>
    <dgm:pt modelId="{300C90DB-164E-4120-99BF-BBAA08560158}" type="parTrans" cxnId="{1BD4403E-5ABC-4F62-B090-9CE334C231A0}">
      <dgm:prSet/>
      <dgm:spPr/>
      <dgm:t>
        <a:bodyPr/>
        <a:lstStyle/>
        <a:p>
          <a:endParaRPr lang="en-US" sz="1400"/>
        </a:p>
      </dgm:t>
    </dgm:pt>
    <dgm:pt modelId="{A1DE8DB5-154E-4173-A4DC-43B0FBB0F8B8}" type="sibTrans" cxnId="{1BD4403E-5ABC-4F62-B090-9CE334C231A0}">
      <dgm:prSet/>
      <dgm:spPr/>
      <dgm:t>
        <a:bodyPr/>
        <a:lstStyle/>
        <a:p>
          <a:endParaRPr lang="en-US" sz="1400"/>
        </a:p>
      </dgm:t>
    </dgm:pt>
    <dgm:pt modelId="{AF719A5E-B955-4A92-8EC5-05F98BCF71E2}">
      <dgm:prSet custT="1"/>
      <dgm:spPr>
        <a:solidFill>
          <a:prstClr val="white">
            <a:alpha val="90000"/>
            <a:hueOff val="0"/>
            <a:satOff val="0"/>
            <a:lumOff val="0"/>
            <a:alphaOff val="0"/>
          </a:prstClr>
        </a:solidFill>
        <a:ln w="12700" cap="flat" cmpd="sng" algn="ctr">
          <a:solidFill>
            <a:srgbClr val="C447FF">
              <a:alpha val="50000"/>
            </a:srgbClr>
          </a:solidFill>
          <a:prstDash val="solid"/>
          <a:miter lim="800000"/>
        </a:ln>
        <a:effectLst/>
      </dgm:spPr>
      <dgm:t>
        <a:bodyPr spcFirstLastPara="0" vert="horz" wrap="square" lIns="113792" tIns="10160" rIns="10160" bIns="10160" numCol="1" spcCol="1270" anchor="ctr" anchorCtr="0"/>
        <a:lstStyle/>
        <a:p>
          <a:pPr marL="171450" lvl="1" indent="-171450" algn="just" defTabSz="711200">
            <a:lnSpc>
              <a:spcPct val="90000"/>
            </a:lnSpc>
            <a:spcBef>
              <a:spcPct val="0"/>
            </a:spcBef>
            <a:spcAft>
              <a:spcPct val="15000"/>
            </a:spcAft>
            <a:buChar char="•"/>
          </a:pPr>
          <a:r>
            <a:rPr lang="en-US" sz="1400" kern="1200">
              <a:solidFill>
                <a:prstClr val="black">
                  <a:hueOff val="0"/>
                  <a:satOff val="0"/>
                  <a:lumOff val="0"/>
                  <a:alphaOff val="0"/>
                </a:prstClr>
              </a:solidFill>
              <a:latin typeface="Bahnschrift" panose="020B0502040204020203" pitchFamily="34" charset="0"/>
              <a:ea typeface="+mn-ea"/>
              <a:cs typeface="+mn-cs"/>
            </a:rPr>
            <a:t>Lake Research also conduct in-depth, one-on-one interviews with seven individuals who were formerly incarcerated, from across the country, including a mix of gender, race, age, and area of the country. Participants were recruited by word of mouth through partners and via recruiting firm, and interviews were conducted over the course of several weeks between May 17th and June 2nd, 2022.</a:t>
          </a:r>
        </a:p>
      </dgm:t>
    </dgm:pt>
    <dgm:pt modelId="{448C4D00-881E-4057-A32A-895FDF61EFD3}" type="parTrans" cxnId="{1E0BE6B8-9EA0-4E10-8348-EFB30D5F6DC9}">
      <dgm:prSet/>
      <dgm:spPr/>
      <dgm:t>
        <a:bodyPr/>
        <a:lstStyle/>
        <a:p>
          <a:endParaRPr lang="en-US" sz="1400"/>
        </a:p>
      </dgm:t>
    </dgm:pt>
    <dgm:pt modelId="{05978D36-5C08-4CA6-9594-72632FEAA348}" type="sibTrans" cxnId="{1E0BE6B8-9EA0-4E10-8348-EFB30D5F6DC9}">
      <dgm:prSet/>
      <dgm:spPr/>
      <dgm:t>
        <a:bodyPr/>
        <a:lstStyle/>
        <a:p>
          <a:endParaRPr lang="en-US" sz="1400"/>
        </a:p>
      </dgm:t>
    </dgm:pt>
    <dgm:pt modelId="{ADA3681B-4DC4-487C-BFF8-1DC4AA7D0370}">
      <dgm:prSet custT="1"/>
      <dgm:spPr>
        <a:solidFill>
          <a:prstClr val="white">
            <a:alpha val="90000"/>
            <a:hueOff val="0"/>
            <a:satOff val="0"/>
            <a:lumOff val="0"/>
            <a:alphaOff val="0"/>
          </a:prstClr>
        </a:solidFill>
        <a:ln w="12700" cap="flat" cmpd="sng" algn="ctr">
          <a:solidFill>
            <a:srgbClr val="C447FF">
              <a:alpha val="50000"/>
            </a:srgbClr>
          </a:solidFill>
          <a:prstDash val="solid"/>
          <a:miter lim="800000"/>
        </a:ln>
        <a:effectLst/>
      </dgm:spPr>
      <dgm:t>
        <a:bodyPr spcFirstLastPara="0" vert="horz" wrap="square" lIns="113792" tIns="10160" rIns="10160" bIns="10160" numCol="1" spcCol="1270" anchor="ctr" anchorCtr="0"/>
        <a:lstStyle/>
        <a:p>
          <a:pPr marL="171450" lvl="1" indent="-171450" algn="just" defTabSz="711200">
            <a:lnSpc>
              <a:spcPct val="90000"/>
            </a:lnSpc>
            <a:spcBef>
              <a:spcPct val="0"/>
            </a:spcBef>
            <a:spcAft>
              <a:spcPct val="15000"/>
            </a:spcAft>
            <a:buChar char="•"/>
          </a:pPr>
          <a:endParaRPr lang="en-US" sz="1400" kern="1200">
            <a:solidFill>
              <a:prstClr val="black">
                <a:hueOff val="0"/>
                <a:satOff val="0"/>
                <a:lumOff val="0"/>
                <a:alphaOff val="0"/>
              </a:prstClr>
            </a:solidFill>
            <a:latin typeface="Bahnschrift" panose="020B0502040204020203" pitchFamily="34" charset="0"/>
            <a:ea typeface="+mn-ea"/>
            <a:cs typeface="+mn-cs"/>
          </a:endParaRPr>
        </a:p>
      </dgm:t>
    </dgm:pt>
    <dgm:pt modelId="{5550211D-03C2-4948-8B62-52495A7E2620}" type="parTrans" cxnId="{AB8A6F67-CE85-494E-9AA0-3043F38735BB}">
      <dgm:prSet/>
      <dgm:spPr/>
      <dgm:t>
        <a:bodyPr/>
        <a:lstStyle/>
        <a:p>
          <a:endParaRPr lang="en-US"/>
        </a:p>
      </dgm:t>
    </dgm:pt>
    <dgm:pt modelId="{A8A14B70-D0F3-4D5E-8092-A498D7892F5B}" type="sibTrans" cxnId="{AB8A6F67-CE85-494E-9AA0-3043F38735BB}">
      <dgm:prSet/>
      <dgm:spPr/>
      <dgm:t>
        <a:bodyPr/>
        <a:lstStyle/>
        <a:p>
          <a:endParaRPr lang="en-US"/>
        </a:p>
      </dgm:t>
    </dgm:pt>
    <dgm:pt modelId="{EFFF330C-DFEB-447C-8311-3D15EBBECF2A}">
      <dgm:prSet custT="1"/>
      <dgm:spPr>
        <a:solidFill>
          <a:prstClr val="white">
            <a:alpha val="90000"/>
            <a:hueOff val="0"/>
            <a:satOff val="0"/>
            <a:lumOff val="0"/>
            <a:alphaOff val="0"/>
          </a:prstClr>
        </a:solidFill>
        <a:ln w="12700" cap="flat" cmpd="sng" algn="ctr">
          <a:solidFill>
            <a:srgbClr val="C447FF">
              <a:alpha val="50000"/>
            </a:srgbClr>
          </a:solidFill>
          <a:prstDash val="solid"/>
          <a:miter lim="800000"/>
        </a:ln>
        <a:effectLst/>
      </dgm:spPr>
      <dgm:t>
        <a:bodyPr spcFirstLastPara="0" vert="horz" wrap="square" lIns="113792" tIns="10160" rIns="10160" bIns="10160" numCol="1" spcCol="1270" anchor="ctr" anchorCtr="0"/>
        <a:lstStyle/>
        <a:p>
          <a:pPr marL="171450" lvl="1" indent="-171450" algn="just" defTabSz="711200">
            <a:lnSpc>
              <a:spcPct val="90000"/>
            </a:lnSpc>
            <a:spcBef>
              <a:spcPct val="0"/>
            </a:spcBef>
            <a:spcAft>
              <a:spcPct val="15000"/>
            </a:spcAft>
            <a:buChar char="•"/>
          </a:pPr>
          <a:r>
            <a:rPr lang="en-US" altLang="en-US" sz="1400" kern="1200">
              <a:solidFill>
                <a:prstClr val="black">
                  <a:hueOff val="0"/>
                  <a:satOff val="0"/>
                  <a:lumOff val="0"/>
                  <a:alphaOff val="0"/>
                </a:prstClr>
              </a:solidFill>
              <a:latin typeface="Bahnschrift" panose="020B0502040204020203" pitchFamily="34" charset="0"/>
              <a:ea typeface="+mn-ea"/>
              <a:cs typeface="+mn-cs"/>
            </a:rPr>
            <a:t>In opinion research, qualitative research seeks to develop insight and direction rather than quantitatively precise or absolute measures. Because of the limited number of respondents and the restrictions of recruiting, this research must be considered in a qualitative frame of reference. This type of research is intended to provide knowledge, awareness, attitudes, and opinions about issues and concerns,  rather than considered reliable or valid in the statistical sense. </a:t>
          </a:r>
          <a:endParaRPr lang="en-US" sz="1400" kern="1200">
            <a:solidFill>
              <a:prstClr val="black">
                <a:hueOff val="0"/>
                <a:satOff val="0"/>
                <a:lumOff val="0"/>
                <a:alphaOff val="0"/>
              </a:prstClr>
            </a:solidFill>
            <a:latin typeface="Bahnschrift" panose="020B0502040204020203" pitchFamily="34" charset="0"/>
            <a:ea typeface="+mn-ea"/>
            <a:cs typeface="+mn-cs"/>
          </a:endParaRPr>
        </a:p>
      </dgm:t>
    </dgm:pt>
    <dgm:pt modelId="{E2B92A0F-0EC3-4F63-9A52-DCBD158F79F8}" type="parTrans" cxnId="{8D32C324-232D-49B7-A5A3-D1A741E86D20}">
      <dgm:prSet/>
      <dgm:spPr/>
      <dgm:t>
        <a:bodyPr/>
        <a:lstStyle/>
        <a:p>
          <a:endParaRPr lang="en-US"/>
        </a:p>
      </dgm:t>
    </dgm:pt>
    <dgm:pt modelId="{F4D56E73-5F59-4B62-A27F-53D39205206F}" type="sibTrans" cxnId="{8D32C324-232D-49B7-A5A3-D1A741E86D20}">
      <dgm:prSet/>
      <dgm:spPr/>
      <dgm:t>
        <a:bodyPr/>
        <a:lstStyle/>
        <a:p>
          <a:endParaRPr lang="en-US"/>
        </a:p>
      </dgm:t>
    </dgm:pt>
    <dgm:pt modelId="{51E4941A-29DA-4A29-8075-9AB3F30B2CBA}" type="pres">
      <dgm:prSet presAssocID="{7395ABD2-9B8D-4139-8B56-B03280B41725}" presName="linearFlow" presStyleCnt="0">
        <dgm:presLayoutVars>
          <dgm:dir/>
          <dgm:animLvl val="lvl"/>
          <dgm:resizeHandles val="exact"/>
        </dgm:presLayoutVars>
      </dgm:prSet>
      <dgm:spPr/>
    </dgm:pt>
    <dgm:pt modelId="{EA4091FB-398D-4E7B-B475-5D965EB14D18}" type="pres">
      <dgm:prSet presAssocID="{638CD88E-A6B4-41FB-9859-DBBD2C6116B0}" presName="composite" presStyleCnt="0"/>
      <dgm:spPr/>
    </dgm:pt>
    <dgm:pt modelId="{D31BD66F-1195-49F9-9122-5BA2F85887A7}" type="pres">
      <dgm:prSet presAssocID="{638CD88E-A6B4-41FB-9859-DBBD2C6116B0}" presName="parentText" presStyleLbl="alignNode1" presStyleIdx="0" presStyleCnt="4" custLinFactNeighborY="0">
        <dgm:presLayoutVars>
          <dgm:chMax val="1"/>
          <dgm:bulletEnabled val="1"/>
        </dgm:presLayoutVars>
      </dgm:prSet>
      <dgm:spPr/>
    </dgm:pt>
    <dgm:pt modelId="{D59660C7-6A62-4AAA-9032-90E016F2255F}" type="pres">
      <dgm:prSet presAssocID="{638CD88E-A6B4-41FB-9859-DBBD2C6116B0}" presName="descendantText" presStyleLbl="alignAcc1" presStyleIdx="0" presStyleCnt="4" custScaleY="133312">
        <dgm:presLayoutVars>
          <dgm:bulletEnabled val="1"/>
        </dgm:presLayoutVars>
      </dgm:prSet>
      <dgm:spPr/>
    </dgm:pt>
    <dgm:pt modelId="{8BFE2B65-8F0C-470F-B985-5853F71B7337}" type="pres">
      <dgm:prSet presAssocID="{5D9ADF40-88A4-4AB9-B829-2E0EFAA4F116}" presName="sp" presStyleCnt="0"/>
      <dgm:spPr/>
    </dgm:pt>
    <dgm:pt modelId="{85B1E0A5-4EA4-49E6-8313-114E10BB9E43}" type="pres">
      <dgm:prSet presAssocID="{A79598CD-E487-49AD-8568-5FF786BDD015}" presName="composite" presStyleCnt="0"/>
      <dgm:spPr/>
    </dgm:pt>
    <dgm:pt modelId="{7AD71062-33B0-49EA-BA9A-6D743AD72243}" type="pres">
      <dgm:prSet presAssocID="{A79598CD-E487-49AD-8568-5FF786BDD015}" presName="parentText" presStyleLbl="alignNode1" presStyleIdx="1" presStyleCnt="4">
        <dgm:presLayoutVars>
          <dgm:chMax val="1"/>
          <dgm:bulletEnabled val="1"/>
        </dgm:presLayoutVars>
      </dgm:prSet>
      <dgm:spPr/>
    </dgm:pt>
    <dgm:pt modelId="{25A839F8-288E-406F-9009-8338C95CDFDA}" type="pres">
      <dgm:prSet presAssocID="{A79598CD-E487-49AD-8568-5FF786BDD015}" presName="descendantText" presStyleLbl="alignAcc1" presStyleIdx="1" presStyleCnt="4" custScaleY="136206">
        <dgm:presLayoutVars>
          <dgm:bulletEnabled val="1"/>
        </dgm:presLayoutVars>
      </dgm:prSet>
      <dgm:spPr/>
    </dgm:pt>
    <dgm:pt modelId="{F251BA4B-F81B-441D-81D4-BDBD6D8169E4}" type="pres">
      <dgm:prSet presAssocID="{0F065004-064B-4BAC-AA7A-A34F2FABA6A0}" presName="sp" presStyleCnt="0"/>
      <dgm:spPr/>
    </dgm:pt>
    <dgm:pt modelId="{672B120B-3E11-4497-862B-A3A075C04B07}" type="pres">
      <dgm:prSet presAssocID="{251C3292-1ED0-415D-9E78-245876A33F92}" presName="composite" presStyleCnt="0"/>
      <dgm:spPr/>
    </dgm:pt>
    <dgm:pt modelId="{78A93505-6847-4C93-BCE3-62E795C0851D}" type="pres">
      <dgm:prSet presAssocID="{251C3292-1ED0-415D-9E78-245876A33F92}" presName="parentText" presStyleLbl="alignNode1" presStyleIdx="2" presStyleCnt="4">
        <dgm:presLayoutVars>
          <dgm:chMax val="1"/>
          <dgm:bulletEnabled val="1"/>
        </dgm:presLayoutVars>
      </dgm:prSet>
      <dgm:spPr/>
    </dgm:pt>
    <dgm:pt modelId="{BA4ADD78-D879-4D9C-8AE7-E6014E52C8A4}" type="pres">
      <dgm:prSet presAssocID="{251C3292-1ED0-415D-9E78-245876A33F92}" presName="descendantText" presStyleLbl="alignAcc1" presStyleIdx="2" presStyleCnt="4">
        <dgm:presLayoutVars>
          <dgm:bulletEnabled val="1"/>
        </dgm:presLayoutVars>
      </dgm:prSet>
      <dgm:spPr>
        <a:xfrm rot="5400000">
          <a:off x="5739877" y="-761493"/>
          <a:ext cx="870443" cy="10493915"/>
        </a:xfrm>
        <a:prstGeom prst="round2SameRect">
          <a:avLst/>
        </a:prstGeom>
      </dgm:spPr>
    </dgm:pt>
    <dgm:pt modelId="{044C49A8-C137-48D9-80C5-4D56C88F79EF}" type="pres">
      <dgm:prSet presAssocID="{A1DE8DB5-154E-4173-A4DC-43B0FBB0F8B8}" presName="sp" presStyleCnt="0"/>
      <dgm:spPr/>
    </dgm:pt>
    <dgm:pt modelId="{25310E7A-7A59-4E85-A120-24004052C932}" type="pres">
      <dgm:prSet presAssocID="{ADA3681B-4DC4-487C-BFF8-1DC4AA7D0370}" presName="composite" presStyleCnt="0"/>
      <dgm:spPr/>
    </dgm:pt>
    <dgm:pt modelId="{06504D4A-D4F8-4D93-B774-FC73BB605E27}" type="pres">
      <dgm:prSet presAssocID="{ADA3681B-4DC4-487C-BFF8-1DC4AA7D0370}" presName="parentText" presStyleLbl="alignNode1" presStyleIdx="3" presStyleCnt="4">
        <dgm:presLayoutVars>
          <dgm:chMax val="1"/>
          <dgm:bulletEnabled val="1"/>
        </dgm:presLayoutVars>
      </dgm:prSet>
      <dgm:spPr>
        <a:xfrm rot="5400000">
          <a:off x="-171737" y="4459988"/>
          <a:ext cx="1094466" cy="766126"/>
        </a:xfrm>
        <a:prstGeom prst="chevron">
          <a:avLst/>
        </a:prstGeom>
      </dgm:spPr>
    </dgm:pt>
    <dgm:pt modelId="{BF24EE1A-C463-477E-A181-92D1CD8AA974}" type="pres">
      <dgm:prSet presAssocID="{ADA3681B-4DC4-487C-BFF8-1DC4AA7D0370}" presName="descendantText" presStyleLbl="alignAcc1" presStyleIdx="3" presStyleCnt="4">
        <dgm:presLayoutVars>
          <dgm:bulletEnabled val="1"/>
        </dgm:presLayoutVars>
      </dgm:prSet>
      <dgm:spPr>
        <a:xfrm rot="5400000">
          <a:off x="5735452" y="-681074"/>
          <a:ext cx="711403" cy="10665189"/>
        </a:xfrm>
        <a:prstGeom prst="round2SameRect">
          <a:avLst/>
        </a:prstGeom>
      </dgm:spPr>
    </dgm:pt>
  </dgm:ptLst>
  <dgm:cxnLst>
    <dgm:cxn modelId="{8D32C324-232D-49B7-A5A3-D1A741E86D20}" srcId="{ADA3681B-4DC4-487C-BFF8-1DC4AA7D0370}" destId="{EFFF330C-DFEB-447C-8311-3D15EBBECF2A}" srcOrd="0" destOrd="0" parTransId="{E2B92A0F-0EC3-4F63-9A52-DCBD158F79F8}" sibTransId="{F4D56E73-5F59-4B62-A27F-53D39205206F}"/>
    <dgm:cxn modelId="{691FA128-CC65-447E-A9DB-945FE4F1667F}" type="presOf" srcId="{BDE474C8-3F9A-475F-8F17-F322F618F9AF}" destId="{D59660C7-6A62-4AAA-9032-90E016F2255F}" srcOrd="0" destOrd="0" presId="urn:microsoft.com/office/officeart/2005/8/layout/chevron2"/>
    <dgm:cxn modelId="{E046CC29-6F3B-44A5-9E24-BD1232FE2ED2}" srcId="{638CD88E-A6B4-41FB-9859-DBBD2C6116B0}" destId="{BDE474C8-3F9A-475F-8F17-F322F618F9AF}" srcOrd="0" destOrd="0" parTransId="{7C72F153-F052-4BE9-9E3D-9DCCCA719E4A}" sibTransId="{14D7F941-F08D-470F-8722-44E46584A042}"/>
    <dgm:cxn modelId="{58CD0F33-7DFD-4995-BFCE-19627D37D089}" type="presOf" srcId="{3D307656-3893-4DE6-8535-D0310EF5B621}" destId="{25A839F8-288E-406F-9009-8338C95CDFDA}" srcOrd="0" destOrd="0" presId="urn:microsoft.com/office/officeart/2005/8/layout/chevron2"/>
    <dgm:cxn modelId="{000F3738-2C42-4C34-A8A4-85C7BA8CF157}" type="presOf" srcId="{A79598CD-E487-49AD-8568-5FF786BDD015}" destId="{7AD71062-33B0-49EA-BA9A-6D743AD72243}" srcOrd="0" destOrd="0" presId="urn:microsoft.com/office/officeart/2005/8/layout/chevron2"/>
    <dgm:cxn modelId="{1BD4403E-5ABC-4F62-B090-9CE334C231A0}" srcId="{7395ABD2-9B8D-4139-8B56-B03280B41725}" destId="{251C3292-1ED0-415D-9E78-245876A33F92}" srcOrd="2" destOrd="0" parTransId="{300C90DB-164E-4120-99BF-BBAA08560158}" sibTransId="{A1DE8DB5-154E-4173-A4DC-43B0FBB0F8B8}"/>
    <dgm:cxn modelId="{D1B55C42-34A4-4B18-B38F-0395BBF3E316}" srcId="{7395ABD2-9B8D-4139-8B56-B03280B41725}" destId="{A79598CD-E487-49AD-8568-5FF786BDD015}" srcOrd="1" destOrd="0" parTransId="{0970B78E-3058-4273-A762-81983A203224}" sibTransId="{0F065004-064B-4BAC-AA7A-A34F2FABA6A0}"/>
    <dgm:cxn modelId="{AB8A6F67-CE85-494E-9AA0-3043F38735BB}" srcId="{7395ABD2-9B8D-4139-8B56-B03280B41725}" destId="{ADA3681B-4DC4-487C-BFF8-1DC4AA7D0370}" srcOrd="3" destOrd="0" parTransId="{5550211D-03C2-4948-8B62-52495A7E2620}" sibTransId="{A8A14B70-D0F3-4D5E-8092-A498D7892F5B}"/>
    <dgm:cxn modelId="{F12D3D51-6F3F-48A0-99E3-2726B25CB9FF}" type="presOf" srcId="{AF719A5E-B955-4A92-8EC5-05F98BCF71E2}" destId="{BA4ADD78-D879-4D9C-8AE7-E6014E52C8A4}" srcOrd="0" destOrd="0" presId="urn:microsoft.com/office/officeart/2005/8/layout/chevron2"/>
    <dgm:cxn modelId="{64FE3359-9D6B-4BD7-9274-3F746E01BDCF}" type="presOf" srcId="{251C3292-1ED0-415D-9E78-245876A33F92}" destId="{78A93505-6847-4C93-BCE3-62E795C0851D}" srcOrd="0" destOrd="0" presId="urn:microsoft.com/office/officeart/2005/8/layout/chevron2"/>
    <dgm:cxn modelId="{258D3389-E866-438C-AC39-F850A0B37901}" type="presOf" srcId="{638CD88E-A6B4-41FB-9859-DBBD2C6116B0}" destId="{D31BD66F-1195-49F9-9122-5BA2F85887A7}" srcOrd="0" destOrd="0" presId="urn:microsoft.com/office/officeart/2005/8/layout/chevron2"/>
    <dgm:cxn modelId="{30A3798B-681A-4B00-B426-60904B148DB7}" type="presOf" srcId="{EFFF330C-DFEB-447C-8311-3D15EBBECF2A}" destId="{BF24EE1A-C463-477E-A181-92D1CD8AA974}" srcOrd="0" destOrd="0" presId="urn:microsoft.com/office/officeart/2005/8/layout/chevron2"/>
    <dgm:cxn modelId="{476B08AF-0F52-480C-B3AB-C1CE1321210D}" type="presOf" srcId="{7395ABD2-9B8D-4139-8B56-B03280B41725}" destId="{51E4941A-29DA-4A29-8075-9AB3F30B2CBA}" srcOrd="0" destOrd="0" presId="urn:microsoft.com/office/officeart/2005/8/layout/chevron2"/>
    <dgm:cxn modelId="{1E0BE6B8-9EA0-4E10-8348-EFB30D5F6DC9}" srcId="{251C3292-1ED0-415D-9E78-245876A33F92}" destId="{AF719A5E-B955-4A92-8EC5-05F98BCF71E2}" srcOrd="0" destOrd="0" parTransId="{448C4D00-881E-4057-A32A-895FDF61EFD3}" sibTransId="{05978D36-5C08-4CA6-9594-72632FEAA348}"/>
    <dgm:cxn modelId="{C0248DDA-CF72-4AC3-94E3-7FA73C83945A}" type="presOf" srcId="{ADA3681B-4DC4-487C-BFF8-1DC4AA7D0370}" destId="{06504D4A-D4F8-4D93-B774-FC73BB605E27}" srcOrd="0" destOrd="0" presId="urn:microsoft.com/office/officeart/2005/8/layout/chevron2"/>
    <dgm:cxn modelId="{749014E6-FD07-48BF-A1EC-3F5C8B045ED5}" srcId="{A79598CD-E487-49AD-8568-5FF786BDD015}" destId="{3D307656-3893-4DE6-8535-D0310EF5B621}" srcOrd="0" destOrd="0" parTransId="{C93629AE-D97A-4347-8591-E3B878CF4F78}" sibTransId="{1B45502F-F748-42A5-AD03-DB88CD602965}"/>
    <dgm:cxn modelId="{6CB503FD-9E12-4B08-9C58-8522B96F6EB4}" srcId="{7395ABD2-9B8D-4139-8B56-B03280B41725}" destId="{638CD88E-A6B4-41FB-9859-DBBD2C6116B0}" srcOrd="0" destOrd="0" parTransId="{D12B920B-29CE-4278-97AF-C3FAC3F2FF20}" sibTransId="{5D9ADF40-88A4-4AB9-B829-2E0EFAA4F116}"/>
    <dgm:cxn modelId="{31B9B123-7D01-4A43-8FA7-5D011E1EBDD1}" type="presParOf" srcId="{51E4941A-29DA-4A29-8075-9AB3F30B2CBA}" destId="{EA4091FB-398D-4E7B-B475-5D965EB14D18}" srcOrd="0" destOrd="0" presId="urn:microsoft.com/office/officeart/2005/8/layout/chevron2"/>
    <dgm:cxn modelId="{8BBA56C8-CE6E-4FCF-B46D-522204A368F3}" type="presParOf" srcId="{EA4091FB-398D-4E7B-B475-5D965EB14D18}" destId="{D31BD66F-1195-49F9-9122-5BA2F85887A7}" srcOrd="0" destOrd="0" presId="urn:microsoft.com/office/officeart/2005/8/layout/chevron2"/>
    <dgm:cxn modelId="{2D90D0A2-900A-4DA0-BCD0-5D8C6201A547}" type="presParOf" srcId="{EA4091FB-398D-4E7B-B475-5D965EB14D18}" destId="{D59660C7-6A62-4AAA-9032-90E016F2255F}" srcOrd="1" destOrd="0" presId="urn:microsoft.com/office/officeart/2005/8/layout/chevron2"/>
    <dgm:cxn modelId="{A7E66591-168E-4FBC-A4BC-B7074A2ABAF0}" type="presParOf" srcId="{51E4941A-29DA-4A29-8075-9AB3F30B2CBA}" destId="{8BFE2B65-8F0C-470F-B985-5853F71B7337}" srcOrd="1" destOrd="0" presId="urn:microsoft.com/office/officeart/2005/8/layout/chevron2"/>
    <dgm:cxn modelId="{3C178741-FC6A-4E05-8044-41A51141FC12}" type="presParOf" srcId="{51E4941A-29DA-4A29-8075-9AB3F30B2CBA}" destId="{85B1E0A5-4EA4-49E6-8313-114E10BB9E43}" srcOrd="2" destOrd="0" presId="urn:microsoft.com/office/officeart/2005/8/layout/chevron2"/>
    <dgm:cxn modelId="{8BA5ECC3-935C-4C99-8BDE-FACC8BF1A6C8}" type="presParOf" srcId="{85B1E0A5-4EA4-49E6-8313-114E10BB9E43}" destId="{7AD71062-33B0-49EA-BA9A-6D743AD72243}" srcOrd="0" destOrd="0" presId="urn:microsoft.com/office/officeart/2005/8/layout/chevron2"/>
    <dgm:cxn modelId="{14381750-6E76-402D-9967-5958A89AB188}" type="presParOf" srcId="{85B1E0A5-4EA4-49E6-8313-114E10BB9E43}" destId="{25A839F8-288E-406F-9009-8338C95CDFDA}" srcOrd="1" destOrd="0" presId="urn:microsoft.com/office/officeart/2005/8/layout/chevron2"/>
    <dgm:cxn modelId="{6C741BA1-0BE8-40FF-947B-196D0875A431}" type="presParOf" srcId="{51E4941A-29DA-4A29-8075-9AB3F30B2CBA}" destId="{F251BA4B-F81B-441D-81D4-BDBD6D8169E4}" srcOrd="3" destOrd="0" presId="urn:microsoft.com/office/officeart/2005/8/layout/chevron2"/>
    <dgm:cxn modelId="{3ADA0068-1358-4CC5-B975-195860638856}" type="presParOf" srcId="{51E4941A-29DA-4A29-8075-9AB3F30B2CBA}" destId="{672B120B-3E11-4497-862B-A3A075C04B07}" srcOrd="4" destOrd="0" presId="urn:microsoft.com/office/officeart/2005/8/layout/chevron2"/>
    <dgm:cxn modelId="{7861E4AA-F338-465C-8D99-18C98B94445D}" type="presParOf" srcId="{672B120B-3E11-4497-862B-A3A075C04B07}" destId="{78A93505-6847-4C93-BCE3-62E795C0851D}" srcOrd="0" destOrd="0" presId="urn:microsoft.com/office/officeart/2005/8/layout/chevron2"/>
    <dgm:cxn modelId="{0B9DB22A-7441-4283-A26E-CB75CF5B8B84}" type="presParOf" srcId="{672B120B-3E11-4497-862B-A3A075C04B07}" destId="{BA4ADD78-D879-4D9C-8AE7-E6014E52C8A4}" srcOrd="1" destOrd="0" presId="urn:microsoft.com/office/officeart/2005/8/layout/chevron2"/>
    <dgm:cxn modelId="{E573FB87-C14D-49D4-A338-940E918922CB}" type="presParOf" srcId="{51E4941A-29DA-4A29-8075-9AB3F30B2CBA}" destId="{044C49A8-C137-48D9-80C5-4D56C88F79EF}" srcOrd="5" destOrd="0" presId="urn:microsoft.com/office/officeart/2005/8/layout/chevron2"/>
    <dgm:cxn modelId="{7EBBC9CA-5473-476A-A664-C8E68E70E180}" type="presParOf" srcId="{51E4941A-29DA-4A29-8075-9AB3F30B2CBA}" destId="{25310E7A-7A59-4E85-A120-24004052C932}" srcOrd="6" destOrd="0" presId="urn:microsoft.com/office/officeart/2005/8/layout/chevron2"/>
    <dgm:cxn modelId="{72D56DB7-B2FF-4C40-A5E6-7AF73D2187C4}" type="presParOf" srcId="{25310E7A-7A59-4E85-A120-24004052C932}" destId="{06504D4A-D4F8-4D93-B774-FC73BB605E27}" srcOrd="0" destOrd="0" presId="urn:microsoft.com/office/officeart/2005/8/layout/chevron2"/>
    <dgm:cxn modelId="{1F334EED-8687-4014-815D-9E118DE7DE95}" type="presParOf" srcId="{25310E7A-7A59-4E85-A120-24004052C932}" destId="{BF24EE1A-C463-477E-A181-92D1CD8AA974}"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D66F-1195-49F9-9122-5BA2F85887A7}">
      <dsp:nvSpPr>
        <dsp:cNvPr id="0" name=""/>
        <dsp:cNvSpPr/>
      </dsp:nvSpPr>
      <dsp:spPr>
        <a:xfrm rot="5400000">
          <a:off x="-205607" y="358649"/>
          <a:ext cx="1370714" cy="959500"/>
        </a:xfrm>
        <a:prstGeom prst="chevron">
          <a:avLst/>
        </a:prstGeom>
        <a:solidFill>
          <a:srgbClr val="7810CC"/>
        </a:solidFill>
        <a:ln w="12700" cap="flat" cmpd="sng" algn="ctr">
          <a:solidFill>
            <a:srgbClr val="7810CC">
              <a:alpha val="9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0" y="632792"/>
        <a:ext cx="959500" cy="411214"/>
      </dsp:txXfrm>
    </dsp:sp>
    <dsp:sp modelId="{D59660C7-6A62-4AAA-9032-90E016F2255F}">
      <dsp:nvSpPr>
        <dsp:cNvPr id="0" name=""/>
        <dsp:cNvSpPr/>
      </dsp:nvSpPr>
      <dsp:spPr>
        <a:xfrm rot="5400000">
          <a:off x="5601526" y="-4637383"/>
          <a:ext cx="1187762" cy="10471815"/>
        </a:xfrm>
        <a:prstGeom prst="round2SameRect">
          <a:avLst/>
        </a:prstGeom>
        <a:solidFill>
          <a:schemeClr val="lt1">
            <a:alpha val="90000"/>
            <a:hueOff val="0"/>
            <a:satOff val="0"/>
            <a:lumOff val="0"/>
            <a:alphaOff val="0"/>
          </a:schemeClr>
        </a:solidFill>
        <a:ln w="12700" cap="flat" cmpd="sng" algn="ctr">
          <a:solidFill>
            <a:srgbClr val="7810C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a:latin typeface="Bahnschrift" panose="020B0502040204020203" pitchFamily="34" charset="0"/>
            </a:rPr>
            <a:t>State Innovation Exchange/Stand Up America/Sentencing Project/Common Cause commissioned Lake Research Partners to conduct a nationwide survey on full restoration of voting rights to all citizens, including those completing sentence, both inside and outside of prison, as well as a series of in-depth interviews among people who were formerly incarcerated.</a:t>
          </a:r>
        </a:p>
      </dsp:txBody>
      <dsp:txXfrm rot="-5400000">
        <a:off x="959500" y="62625"/>
        <a:ext cx="10413833" cy="1071798"/>
      </dsp:txXfrm>
    </dsp:sp>
    <dsp:sp modelId="{7AD71062-33B0-49EA-BA9A-6D743AD72243}">
      <dsp:nvSpPr>
        <dsp:cNvPr id="0" name=""/>
        <dsp:cNvSpPr/>
      </dsp:nvSpPr>
      <dsp:spPr>
        <a:xfrm rot="5400000">
          <a:off x="-205607" y="1754513"/>
          <a:ext cx="1370714" cy="959500"/>
        </a:xfrm>
        <a:prstGeom prst="chevron">
          <a:avLst/>
        </a:prstGeom>
        <a:solidFill>
          <a:srgbClr val="9C00E2">
            <a:alpha val="69804"/>
          </a:srgbClr>
        </a:solidFill>
        <a:ln w="12700" cap="flat" cmpd="sng" algn="ctr">
          <a:solidFill>
            <a:srgbClr val="9C00E2">
              <a:alpha val="7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0" y="2028656"/>
        <a:ext cx="959500" cy="411214"/>
      </dsp:txXfrm>
    </dsp:sp>
    <dsp:sp modelId="{25A839F8-288E-406F-9009-8338C95CDFDA}">
      <dsp:nvSpPr>
        <dsp:cNvPr id="0" name=""/>
        <dsp:cNvSpPr/>
      </dsp:nvSpPr>
      <dsp:spPr>
        <a:xfrm rot="5400000">
          <a:off x="5588634" y="-3241519"/>
          <a:ext cx="1213546" cy="10471815"/>
        </a:xfrm>
        <a:prstGeom prst="round2SameRect">
          <a:avLst/>
        </a:prstGeom>
        <a:solidFill>
          <a:schemeClr val="lt1">
            <a:alpha val="90000"/>
            <a:hueOff val="0"/>
            <a:satOff val="0"/>
            <a:lumOff val="0"/>
            <a:alphaOff val="0"/>
          </a:schemeClr>
        </a:solidFill>
        <a:ln w="12700" cap="flat" cmpd="sng" algn="ctr">
          <a:solidFill>
            <a:srgbClr val="9C00E2">
              <a:alpha val="7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a:latin typeface="Bahnschrift" panose="020B0502040204020203" pitchFamily="34" charset="0"/>
            </a:rPr>
            <a:t>LRP designed and administered the survey, which was conducted online, reaching a base sample of 1,000 likely 2022 General Election voters nationwide, as well as oversamples of 200 likely voters in Illinois, Nevada, New York, North Carolina, and Oregon. The survey was conducted July 11-17, 2022. The margin of error for the base sample is +/-3.1% and larger for subgroups. Respondents were recruited for the sample from an online panel. The data were weighted slightly by gender, age, race, region, education level, and ideology. </a:t>
          </a:r>
        </a:p>
      </dsp:txBody>
      <dsp:txXfrm rot="-5400000">
        <a:off x="959500" y="1446855"/>
        <a:ext cx="10412575" cy="1095066"/>
      </dsp:txXfrm>
    </dsp:sp>
    <dsp:sp modelId="{78A93505-6847-4C93-BCE3-62E795C0851D}">
      <dsp:nvSpPr>
        <dsp:cNvPr id="0" name=""/>
        <dsp:cNvSpPr/>
      </dsp:nvSpPr>
      <dsp:spPr>
        <a:xfrm rot="5400000">
          <a:off x="-205607" y="2989087"/>
          <a:ext cx="1370714" cy="959500"/>
        </a:xfrm>
        <a:prstGeom prst="chevron">
          <a:avLst/>
        </a:prstGeom>
        <a:solidFill>
          <a:schemeClr val="accent1">
            <a:alpha val="90000"/>
            <a:hueOff val="0"/>
            <a:satOff val="0"/>
            <a:lumOff val="0"/>
            <a:alphaOff val="-26667"/>
          </a:schemeClr>
        </a:solidFill>
        <a:ln w="12700" cap="flat" cmpd="sng" algn="ctr">
          <a:solidFill>
            <a:srgbClr val="C447FF">
              <a:alpha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endParaRPr lang="en-US" sz="1400" kern="1200">
            <a:latin typeface="Bahnschrift" panose="020B0502040204020203" pitchFamily="34" charset="0"/>
          </a:endParaRPr>
        </a:p>
      </dsp:txBody>
      <dsp:txXfrm rot="-5400000">
        <a:off x="0" y="3263230"/>
        <a:ext cx="959500" cy="411214"/>
      </dsp:txXfrm>
    </dsp:sp>
    <dsp:sp modelId="{BA4ADD78-D879-4D9C-8AE7-E6014E52C8A4}">
      <dsp:nvSpPr>
        <dsp:cNvPr id="0" name=""/>
        <dsp:cNvSpPr/>
      </dsp:nvSpPr>
      <dsp:spPr>
        <a:xfrm rot="5400000">
          <a:off x="5749925" y="-2006945"/>
          <a:ext cx="890964" cy="10471815"/>
        </a:xfrm>
        <a:prstGeom prst="round2SameRect">
          <a:avLst/>
        </a:prstGeom>
        <a:solidFill>
          <a:prstClr val="white">
            <a:alpha val="90000"/>
            <a:hueOff val="0"/>
            <a:satOff val="0"/>
            <a:lumOff val="0"/>
            <a:alphaOff val="0"/>
          </a:prstClr>
        </a:solidFill>
        <a:ln w="12700" cap="flat" cmpd="sng" algn="ctr">
          <a:solidFill>
            <a:srgbClr val="C447FF">
              <a:alpha val="5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400" kern="1200">
              <a:solidFill>
                <a:prstClr val="black">
                  <a:hueOff val="0"/>
                  <a:satOff val="0"/>
                  <a:lumOff val="0"/>
                  <a:alphaOff val="0"/>
                </a:prstClr>
              </a:solidFill>
              <a:latin typeface="Bahnschrift" panose="020B0502040204020203" pitchFamily="34" charset="0"/>
              <a:ea typeface="+mn-ea"/>
              <a:cs typeface="+mn-cs"/>
            </a:rPr>
            <a:t>Lake Research also conduct in-depth, one-on-one interviews with seven individuals who were formerly incarcerated, from across the country, including a mix of gender, race, age, and area of the country. Participants were recruited by word of mouth through partners and via recruiting firm, and interviews were conducted over the course of several weeks between May 17th and June 2nd, 2022.</a:t>
          </a:r>
        </a:p>
      </dsp:txBody>
      <dsp:txXfrm rot="-5400000">
        <a:off x="959500" y="2826973"/>
        <a:ext cx="10428322" cy="803978"/>
      </dsp:txXfrm>
    </dsp:sp>
    <dsp:sp modelId="{06504D4A-D4F8-4D93-B774-FC73BB605E27}">
      <dsp:nvSpPr>
        <dsp:cNvPr id="0" name=""/>
        <dsp:cNvSpPr/>
      </dsp:nvSpPr>
      <dsp:spPr>
        <a:xfrm rot="5400000">
          <a:off x="-205607" y="4223660"/>
          <a:ext cx="1370714" cy="959500"/>
        </a:xfrm>
        <a:prstGeom prst="chevron">
          <a:avLst/>
        </a:prstGeom>
        <a:solidFill>
          <a:prstClr val="white">
            <a:alpha val="90000"/>
            <a:hueOff val="0"/>
            <a:satOff val="0"/>
            <a:lumOff val="0"/>
            <a:alphaOff val="0"/>
          </a:prstClr>
        </a:solidFill>
        <a:ln w="12700" cap="flat" cmpd="sng" algn="ctr">
          <a:solidFill>
            <a:srgbClr val="C447FF">
              <a:alpha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None/>
          </a:pPr>
          <a:endParaRPr lang="en-US" sz="1400" kern="1200">
            <a:solidFill>
              <a:prstClr val="black">
                <a:hueOff val="0"/>
                <a:satOff val="0"/>
                <a:lumOff val="0"/>
                <a:alphaOff val="0"/>
              </a:prstClr>
            </a:solidFill>
            <a:latin typeface="Bahnschrift" panose="020B0502040204020203" pitchFamily="34" charset="0"/>
            <a:ea typeface="+mn-ea"/>
            <a:cs typeface="+mn-cs"/>
          </a:endParaRPr>
        </a:p>
      </dsp:txBody>
      <dsp:txXfrm rot="-5400000">
        <a:off x="0" y="4497803"/>
        <a:ext cx="959500" cy="411214"/>
      </dsp:txXfrm>
    </dsp:sp>
    <dsp:sp modelId="{BF24EE1A-C463-477E-A181-92D1CD8AA974}">
      <dsp:nvSpPr>
        <dsp:cNvPr id="0" name=""/>
        <dsp:cNvSpPr/>
      </dsp:nvSpPr>
      <dsp:spPr>
        <a:xfrm rot="5400000">
          <a:off x="5749925" y="-772372"/>
          <a:ext cx="890964" cy="10471815"/>
        </a:xfrm>
        <a:prstGeom prst="round2SameRect">
          <a:avLst/>
        </a:prstGeom>
        <a:solidFill>
          <a:prstClr val="white">
            <a:alpha val="90000"/>
            <a:hueOff val="0"/>
            <a:satOff val="0"/>
            <a:lumOff val="0"/>
            <a:alphaOff val="0"/>
          </a:prstClr>
        </a:solidFill>
        <a:ln w="12700" cap="flat" cmpd="sng" algn="ctr">
          <a:solidFill>
            <a:srgbClr val="C447FF">
              <a:alpha val="5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altLang="en-US" sz="1400" kern="1200">
              <a:solidFill>
                <a:prstClr val="black">
                  <a:hueOff val="0"/>
                  <a:satOff val="0"/>
                  <a:lumOff val="0"/>
                  <a:alphaOff val="0"/>
                </a:prstClr>
              </a:solidFill>
              <a:latin typeface="Bahnschrift" panose="020B0502040204020203" pitchFamily="34" charset="0"/>
              <a:ea typeface="+mn-ea"/>
              <a:cs typeface="+mn-cs"/>
            </a:rPr>
            <a:t>In opinion research, qualitative research seeks to develop insight and direction rather than quantitatively precise or absolute measures. Because of the limited number of respondents and the restrictions of recruiting, this research must be considered in a qualitative frame of reference. This type of research is intended to provide knowledge, awareness, attitudes, and opinions about issues and concerns,  rather than considered reliable or valid in the statistical sense. </a:t>
          </a:r>
          <a:endParaRPr lang="en-US" sz="1400" kern="1200">
            <a:solidFill>
              <a:prstClr val="black">
                <a:hueOff val="0"/>
                <a:satOff val="0"/>
                <a:lumOff val="0"/>
                <a:alphaOff val="0"/>
              </a:prstClr>
            </a:solidFill>
            <a:latin typeface="Bahnschrift" panose="020B0502040204020203" pitchFamily="34" charset="0"/>
            <a:ea typeface="+mn-ea"/>
            <a:cs typeface="+mn-cs"/>
          </a:endParaRPr>
        </a:p>
      </dsp:txBody>
      <dsp:txXfrm rot="-5400000">
        <a:off x="959500" y="4061546"/>
        <a:ext cx="10428322" cy="8039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688E0-E079-7A4A-9301-7AAA90C09529}"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E04A6-F884-8248-B6C9-C8EC2CB2C6BA}" type="slidenum">
              <a:rPr lang="en-US" smtClean="0"/>
              <a:t>‹#›</a:t>
            </a:fld>
            <a:endParaRPr lang="en-US"/>
          </a:p>
        </p:txBody>
      </p:sp>
    </p:spTree>
    <p:extLst>
      <p:ext uri="{BB962C8B-B14F-4D97-AF65-F5344CB8AC3E}">
        <p14:creationId xmlns:p14="http://schemas.microsoft.com/office/powerpoint/2010/main" val="305028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FE04A6-F884-8248-B6C9-C8EC2CB2C6BA}" type="slidenum">
              <a:rPr lang="en-US" smtClean="0"/>
              <a:t>1</a:t>
            </a:fld>
            <a:endParaRPr lang="en-US"/>
          </a:p>
        </p:txBody>
      </p:sp>
    </p:spTree>
    <p:extLst>
      <p:ext uri="{BB962C8B-B14F-4D97-AF65-F5344CB8AC3E}">
        <p14:creationId xmlns:p14="http://schemas.microsoft.com/office/powerpoint/2010/main" val="1851783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8507">
              <a:defRPr/>
            </a:pPr>
            <a:fld id="{BB47D9C9-C0A3-4F7B-93A9-66C8D12B0559}" type="slidenum">
              <a:rPr lang="en-US">
                <a:solidFill>
                  <a:prstClr val="black"/>
                </a:solidFill>
                <a:latin typeface="Calibri" panose="020F0502020204030204"/>
              </a:rPr>
              <a:pPr defTabSz="948507">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65417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8507">
              <a:defRPr/>
            </a:pPr>
            <a:fld id="{BB47D9C9-C0A3-4F7B-93A9-66C8D12B0559}" type="slidenum">
              <a:rPr lang="en-US">
                <a:solidFill>
                  <a:prstClr val="black"/>
                </a:solidFill>
                <a:latin typeface="Calibri" panose="020F0502020204030204"/>
              </a:rPr>
              <a:pPr defTabSz="948507">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34057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D59D48-4FBE-49CC-9A91-41D476CFDE1D}" type="slidenum">
              <a:rPr lang="en-US" smtClean="0"/>
              <a:t>13</a:t>
            </a:fld>
            <a:endParaRPr lang="en-US"/>
          </a:p>
        </p:txBody>
      </p:sp>
    </p:spTree>
    <p:extLst>
      <p:ext uri="{BB962C8B-B14F-4D97-AF65-F5344CB8AC3E}">
        <p14:creationId xmlns:p14="http://schemas.microsoft.com/office/powerpoint/2010/main" val="27289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D59D48-4FBE-49CC-9A91-41D476CFDE1D}" type="slidenum">
              <a:rPr lang="en-US" smtClean="0"/>
              <a:t>3</a:t>
            </a:fld>
            <a:endParaRPr lang="en-US"/>
          </a:p>
        </p:txBody>
      </p:sp>
    </p:spTree>
    <p:extLst>
      <p:ext uri="{BB962C8B-B14F-4D97-AF65-F5344CB8AC3E}">
        <p14:creationId xmlns:p14="http://schemas.microsoft.com/office/powerpoint/2010/main" val="376561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title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45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title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19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title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37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title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4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title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72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45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8507">
              <a:defRPr/>
            </a:pPr>
            <a:fld id="{BB47D9C9-C0A3-4F7B-93A9-66C8D12B0559}" type="slidenum">
              <a:rPr lang="en-US">
                <a:solidFill>
                  <a:prstClr val="black"/>
                </a:solidFill>
                <a:latin typeface="Calibri" panose="020F0502020204030204"/>
              </a:rPr>
              <a:pPr defTabSz="94850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465949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www.lakeresearch.com/"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www.lakeresearch.com/"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9053" y="-9525"/>
            <a:ext cx="12211049"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914400" y="2130428"/>
            <a:ext cx="103632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828800" y="3632200"/>
            <a:ext cx="8534400" cy="762000"/>
          </a:xfrm>
        </p:spPr>
        <p:txBody>
          <a:bodyPr/>
          <a:lstStyle>
            <a:lvl1pPr marL="0" indent="0">
              <a:buFontTx/>
              <a:buNone/>
              <a:defRPr/>
            </a:lvl1pPr>
          </a:lstStyle>
          <a:p>
            <a:pPr lvl="0"/>
            <a:r>
              <a:rPr lang="en-US" noProof="0"/>
              <a:t>October 25-31, 2007</a:t>
            </a:r>
          </a:p>
        </p:txBody>
      </p:sp>
      <p:pic>
        <p:nvPicPr>
          <p:cNvPr id="5" name="Picture 4">
            <a:extLst>
              <a:ext uri="{FF2B5EF4-FFF2-40B4-BE49-F238E27FC236}">
                <a16:creationId xmlns:a16="http://schemas.microsoft.com/office/drawing/2014/main" id="{D82FF44A-E872-4F5D-89F5-5E9F305D5CCD}"/>
              </a:ext>
            </a:extLst>
          </p:cNvPr>
          <p:cNvPicPr>
            <a:picLocks noChangeAspect="1"/>
          </p:cNvPicPr>
          <p:nvPr userDrawn="1"/>
        </p:nvPicPr>
        <p:blipFill>
          <a:blip r:embed="rId3">
            <a:alphaModFix amt="34000"/>
          </a:blip>
          <a:stretch>
            <a:fillRect/>
          </a:stretch>
        </p:blipFill>
        <p:spPr>
          <a:xfrm>
            <a:off x="249216" y="5860422"/>
            <a:ext cx="2536512" cy="810675"/>
          </a:xfrm>
          <a:prstGeom prst="rect">
            <a:avLst/>
          </a:prstGeom>
        </p:spPr>
      </p:pic>
    </p:spTree>
    <p:extLst>
      <p:ext uri="{BB962C8B-B14F-4D97-AF65-F5344CB8AC3E}">
        <p14:creationId xmlns:p14="http://schemas.microsoft.com/office/powerpoint/2010/main" val="291768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CDD886A-B273-42EE-A0B7-86F42690BBB8}" type="slidenum">
              <a:rPr lang="en-US">
                <a:solidFill>
                  <a:srgbClr val="000000"/>
                </a:solidFill>
              </a:rPr>
              <a:pPr>
                <a:defRPr/>
              </a:pPr>
              <a:t>‹#›</a:t>
            </a:fld>
            <a:endParaRPr lang="en-US">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155333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3153" y="228603"/>
            <a:ext cx="2595033"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3819" y="228603"/>
            <a:ext cx="7586133"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1F3E69A-069E-4FB4-9342-84A009BCBEA3}" type="slidenum">
              <a:rPr lang="en-US">
                <a:solidFill>
                  <a:srgbClr val="000000"/>
                </a:solidFill>
              </a:rPr>
              <a:pPr>
                <a:defRPr/>
              </a:pPr>
              <a:t>‹#›</a:t>
            </a:fld>
            <a:endParaRPr lang="en-US">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1821005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3819" y="228603"/>
            <a:ext cx="10384367" cy="1058863"/>
          </a:xfrm>
        </p:spPr>
        <p:txBody>
          <a:bodyPr/>
          <a:lstStyle/>
          <a:p>
            <a:r>
              <a:rPr lang="en-US"/>
              <a:t>Click to edit Master title style</a:t>
            </a:r>
          </a:p>
        </p:txBody>
      </p:sp>
      <p:sp>
        <p:nvSpPr>
          <p:cNvPr id="3" name="ClipArt Placeholder 2"/>
          <p:cNvSpPr>
            <a:spLocks noGrp="1"/>
          </p:cNvSpPr>
          <p:nvPr>
            <p:ph type="clipArt" sz="half" idx="1"/>
          </p:nvPr>
        </p:nvSpPr>
        <p:spPr>
          <a:xfrm>
            <a:off x="914400" y="1574802"/>
            <a:ext cx="5080000" cy="4733925"/>
          </a:xfrm>
        </p:spPr>
        <p:txBody>
          <a:bodyPr/>
          <a:lstStyle/>
          <a:p>
            <a:pPr lvl="0"/>
            <a:endParaRPr lang="en-US" noProof="0"/>
          </a:p>
        </p:txBody>
      </p:sp>
      <p:sp>
        <p:nvSpPr>
          <p:cNvPr id="4" name="Text Placeholder 3"/>
          <p:cNvSpPr>
            <a:spLocks noGrp="1"/>
          </p:cNvSpPr>
          <p:nvPr>
            <p:ph type="body" sz="half" idx="2"/>
          </p:nvPr>
        </p:nvSpPr>
        <p:spPr>
          <a:xfrm>
            <a:off x="6197600" y="1574802"/>
            <a:ext cx="508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D5A7CE78-598E-48D1-B8F4-7F2B969B39F6}" type="slidenum">
              <a:rPr lang="en-US">
                <a:solidFill>
                  <a:srgbClr val="000000"/>
                </a:solidFill>
              </a:rPr>
              <a:pPr>
                <a:defRPr/>
              </a:pPr>
              <a:t>‹#›</a:t>
            </a:fld>
            <a:endParaRPr lang="en-US">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172816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03819" y="228603"/>
            <a:ext cx="10384367" cy="1058863"/>
          </a:xfrm>
        </p:spPr>
        <p:txBody>
          <a:bodyPr/>
          <a:lstStyle/>
          <a:p>
            <a:r>
              <a:rPr lang="en-US"/>
              <a:t>Click to edit Master title style</a:t>
            </a:r>
          </a:p>
        </p:txBody>
      </p:sp>
      <p:sp>
        <p:nvSpPr>
          <p:cNvPr id="3" name="Content Placeholder 2"/>
          <p:cNvSpPr>
            <a:spLocks noGrp="1"/>
          </p:cNvSpPr>
          <p:nvPr>
            <p:ph sz="quarter" idx="1"/>
          </p:nvPr>
        </p:nvSpPr>
        <p:spPr>
          <a:xfrm>
            <a:off x="914400" y="1574803"/>
            <a:ext cx="508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74803"/>
            <a:ext cx="508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017963"/>
            <a:ext cx="508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017963"/>
            <a:ext cx="508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81116363-71F5-4769-BFDB-5C4738A56318}"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121055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C858F-3DE2-4FA7-9EED-8E15C1AB5A4C}"/>
              </a:ext>
            </a:extLst>
          </p:cNvPr>
          <p:cNvSpPr>
            <a:spLocks noGrp="1"/>
          </p:cNvSpPr>
          <p:nvPr>
            <p:ph type="ctrTitle"/>
          </p:nvPr>
        </p:nvSpPr>
        <p:spPr>
          <a:xfrm>
            <a:off x="335280" y="267359"/>
            <a:ext cx="11521440" cy="1312724"/>
          </a:xfrm>
        </p:spPr>
        <p:txBody>
          <a:bodyPr anchor="ctr">
            <a:normAutofit/>
          </a:bodyPr>
          <a:lstStyle/>
          <a:p>
            <a:pPr algn="l"/>
            <a:r>
              <a:rPr lang="en-US" sz="2100" b="1">
                <a:solidFill>
                  <a:srgbClr val="0070C0"/>
                </a:solidFill>
                <a:latin typeface="+mn-lt"/>
              </a:rPr>
              <a:t>Title</a:t>
            </a:r>
          </a:p>
        </p:txBody>
      </p:sp>
    </p:spTree>
    <p:extLst>
      <p:ext uri="{BB962C8B-B14F-4D97-AF65-F5344CB8AC3E}">
        <p14:creationId xmlns:p14="http://schemas.microsoft.com/office/powerpoint/2010/main" val="88728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9" name="Rectangle 2">
            <a:extLst>
              <a:ext uri="{FF2B5EF4-FFF2-40B4-BE49-F238E27FC236}">
                <a16:creationId xmlns:a16="http://schemas.microsoft.com/office/drawing/2014/main" id="{3D1E5D82-42DA-4973-8089-1DB8E57836B9}"/>
              </a:ext>
            </a:extLst>
          </p:cNvPr>
          <p:cNvSpPr txBox="1">
            <a:spLocks noChangeArrowheads="1"/>
          </p:cNvSpPr>
          <p:nvPr userDrawn="1"/>
        </p:nvSpPr>
        <p:spPr>
          <a:xfrm>
            <a:off x="2637012" y="5833726"/>
            <a:ext cx="4002087" cy="101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en-US" sz="2000" b="1"/>
              <a:t>Lake Research Partners</a:t>
            </a:r>
          </a:p>
          <a:p>
            <a:pPr marL="0" indent="0">
              <a:spcBef>
                <a:spcPct val="0"/>
              </a:spcBef>
              <a:buNone/>
            </a:pPr>
            <a:r>
              <a:rPr lang="en-US" altLang="en-US" sz="1200"/>
              <a:t>Washington, DC | Berkeley, CA | New York, NY</a:t>
            </a:r>
          </a:p>
          <a:p>
            <a:pPr marL="0" indent="0">
              <a:spcBef>
                <a:spcPct val="0"/>
              </a:spcBef>
              <a:buNone/>
            </a:pPr>
            <a:r>
              <a:rPr lang="en-US" altLang="en-US" sz="1200">
                <a:hlinkClick r:id="rId4"/>
              </a:rPr>
              <a:t>LakeResearch.com</a:t>
            </a:r>
            <a:br>
              <a:rPr lang="en-US" altLang="en-US" sz="1200"/>
            </a:br>
            <a:r>
              <a:rPr lang="en-US" altLang="en-US" sz="1200"/>
              <a:t>202.776.9066</a:t>
            </a:r>
          </a:p>
        </p:txBody>
      </p:sp>
    </p:spTree>
    <p:extLst>
      <p:ext uri="{BB962C8B-B14F-4D97-AF65-F5344CB8AC3E}">
        <p14:creationId xmlns:p14="http://schemas.microsoft.com/office/powerpoint/2010/main" val="1784264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 Room for 2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Tree>
    <p:extLst>
      <p:ext uri="{BB962C8B-B14F-4D97-AF65-F5344CB8AC3E}">
        <p14:creationId xmlns:p14="http://schemas.microsoft.com/office/powerpoint/2010/main" val="3475249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C716-F1C0-483E-BDC9-831EDD95E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B18F5-8382-48C3-9DD8-830440399D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385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big-puzzle3">
            <a:extLst>
              <a:ext uri="{FF2B5EF4-FFF2-40B4-BE49-F238E27FC236}">
                <a16:creationId xmlns:a16="http://schemas.microsoft.com/office/drawing/2014/main" id="{F852BC21-6E50-4DB6-9BB5-9DC8DC42FDB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B8E602-D528-447D-99B3-9F94FE29C3A9}"/>
              </a:ext>
            </a:extLst>
          </p:cNvPr>
          <p:cNvSpPr>
            <a:spLocks noGrp="1"/>
          </p:cNvSpPr>
          <p:nvPr>
            <p:ph type="title"/>
          </p:nvPr>
        </p:nvSpPr>
        <p:spPr>
          <a:xfrm>
            <a:off x="831850" y="1709738"/>
            <a:ext cx="10515600" cy="2852737"/>
          </a:xfrm>
        </p:spPr>
        <p:txBody>
          <a:bodyPr anchor="b">
            <a:normAutofit/>
          </a:bodyPr>
          <a:lstStyle>
            <a:lvl1pPr>
              <a:defRPr sz="48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66E6AD4-FFBA-4CC1-84EB-F0C40CD47807}"/>
              </a:ext>
            </a:extLst>
          </p:cNvPr>
          <p:cNvSpPr>
            <a:spLocks noGrp="1"/>
          </p:cNvSpPr>
          <p:nvPr>
            <p:ph type="body" idx="1"/>
          </p:nvPr>
        </p:nvSpPr>
        <p:spPr>
          <a:xfrm>
            <a:off x="831850" y="4589463"/>
            <a:ext cx="1051560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74854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1A96-CD70-4D40-B020-93627D465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9F4A6-DF3D-4C38-8E31-DC92C360ED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1E9BC-491F-4E39-83FE-1C70A13D7F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64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2E27AE1-3EA2-435D-933D-FD4B2AD16481}" type="slidenum">
              <a:rPr lang="en-US">
                <a:solidFill>
                  <a:srgbClr val="000000"/>
                </a:solidFill>
              </a:rPr>
              <a:pPr>
                <a:defRPr/>
              </a:pPr>
              <a:t>‹#›</a:t>
            </a:fld>
            <a:endParaRPr lang="en-US">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3635440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916A-5A74-4B8C-9B11-171D95381C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B5F10-043C-4975-9992-485A85AA5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1ABBC1-61D8-49E3-ACC0-A501930E5C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5F0741-7B59-4A5F-8314-FFF8585D2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C24CF1-48E8-4DCC-B3BB-6C8922ACA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337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4EE0-97BE-4AC0-AF9C-69890987D7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6507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36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112-9FA5-44A4-A05C-359573450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693F6-E79D-4E74-9582-26F1B64B8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17E46-BA2D-447B-A9D2-046A7D877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19843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7DF5-BDC5-4151-B50B-6D403DCEB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E42A74-1300-4EEF-A598-F27A0B98F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590BF-3FD0-4EB7-93BB-863F0F833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05249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E001-C1C7-42A2-8975-D157AE396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3A0C1-8A6E-4615-B12E-C467888220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2371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F0F21-A839-4B31-AB1E-83A12371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A39CF-9680-41CA-AFF9-1BCA9DB642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2091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C858F-3DE2-4FA7-9EED-8E15C1AB5A4C}"/>
              </a:ext>
            </a:extLst>
          </p:cNvPr>
          <p:cNvSpPr>
            <a:spLocks noGrp="1"/>
          </p:cNvSpPr>
          <p:nvPr>
            <p:ph type="ctrTitle"/>
          </p:nvPr>
        </p:nvSpPr>
        <p:spPr>
          <a:xfrm>
            <a:off x="335280" y="267359"/>
            <a:ext cx="11521440" cy="1312724"/>
          </a:xfrm>
        </p:spPr>
        <p:txBody>
          <a:bodyPr anchor="ctr">
            <a:normAutofit/>
          </a:bodyPr>
          <a:lstStyle/>
          <a:p>
            <a:pPr algn="l"/>
            <a:r>
              <a:rPr lang="en-US" sz="2800" b="1">
                <a:solidFill>
                  <a:srgbClr val="0070C0"/>
                </a:solidFill>
                <a:latin typeface="+mn-lt"/>
              </a:rPr>
              <a:t>Title</a:t>
            </a:r>
          </a:p>
        </p:txBody>
      </p:sp>
    </p:spTree>
    <p:extLst>
      <p:ext uri="{BB962C8B-B14F-4D97-AF65-F5344CB8AC3E}">
        <p14:creationId xmlns:p14="http://schemas.microsoft.com/office/powerpoint/2010/main" val="1483321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0FE9-2E1B-4FDB-B9B9-41D13A6AC7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B97B98-D975-426B-B73C-514F4AB973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5BE56-7B92-4D77-8401-47B4BC93BF6B}"/>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5" name="Footer Placeholder 4">
            <a:extLst>
              <a:ext uri="{FF2B5EF4-FFF2-40B4-BE49-F238E27FC236}">
                <a16:creationId xmlns:a16="http://schemas.microsoft.com/office/drawing/2014/main" id="{319321EA-E3FA-4AD0-80DA-1E0FBA6D4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EC70B-3BF4-454D-9136-3D5EED9565CD}"/>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576388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8E21-3E50-4ED4-ACA8-EF1C52FBA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FE4D3-82B7-4A4A-880A-7EDD33A91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260EF-C57C-4286-AE5E-C3C3E8E1BE3F}"/>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5" name="Footer Placeholder 4">
            <a:extLst>
              <a:ext uri="{FF2B5EF4-FFF2-40B4-BE49-F238E27FC236}">
                <a16:creationId xmlns:a16="http://schemas.microsoft.com/office/drawing/2014/main" id="{8E851690-A023-4A57-858C-3194ADB37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E329A-6D3B-4221-8268-9CACDC8E3C49}"/>
              </a:ext>
            </a:extLst>
          </p:cNvPr>
          <p:cNvSpPr>
            <a:spLocks noGrp="1"/>
          </p:cNvSpPr>
          <p:nvPr>
            <p:ph type="sldNum" sz="quarter" idx="12"/>
          </p:nvPr>
        </p:nvSpPr>
        <p:spPr/>
        <p:txBody>
          <a:bodyPr/>
          <a:lstStyle/>
          <a:p>
            <a:fld id="{EA39908F-3AE1-4413-9098-8DDDA84D6BC8}" type="slidenum">
              <a:rPr lang="en-US" smtClean="0"/>
              <a:t>‹#›</a:t>
            </a:fld>
            <a:endParaRPr lang="en-US"/>
          </a:p>
        </p:txBody>
      </p:sp>
      <p:pic>
        <p:nvPicPr>
          <p:cNvPr id="8" name="Picture 7" descr="A picture containing text, clock&#10;&#10;Description automatically generated">
            <a:extLst>
              <a:ext uri="{FF2B5EF4-FFF2-40B4-BE49-F238E27FC236}">
                <a16:creationId xmlns:a16="http://schemas.microsoft.com/office/drawing/2014/main" id="{202AEB00-6A6D-42DF-9CA1-093EA8344348}"/>
              </a:ext>
            </a:extLst>
          </p:cNvPr>
          <p:cNvPicPr>
            <a:picLocks noChangeAspect="1"/>
          </p:cNvPicPr>
          <p:nvPr userDrawn="1"/>
        </p:nvPicPr>
        <p:blipFill>
          <a:blip r:embed="rId2" cstate="print">
            <a:alphaModFix amt="25000"/>
            <a:extLst>
              <a:ext uri="{28A0092B-C50C-407E-A947-70E740481C1C}">
                <a14:useLocalDpi xmlns:a14="http://schemas.microsoft.com/office/drawing/2010/main" val="0"/>
              </a:ext>
            </a:extLst>
          </a:blip>
          <a:stretch>
            <a:fillRect/>
          </a:stretch>
        </p:blipFill>
        <p:spPr>
          <a:xfrm>
            <a:off x="28366" y="6231713"/>
            <a:ext cx="1736638" cy="578880"/>
          </a:xfrm>
          <a:prstGeom prst="rect">
            <a:avLst/>
          </a:prstGeom>
        </p:spPr>
      </p:pic>
    </p:spTree>
    <p:extLst>
      <p:ext uri="{BB962C8B-B14F-4D97-AF65-F5344CB8AC3E}">
        <p14:creationId xmlns:p14="http://schemas.microsoft.com/office/powerpoint/2010/main" val="34673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90281DAB-1C2A-4DF7-A780-DBDC0835EE16}" type="slidenum">
              <a:rPr lang="en-US">
                <a:solidFill>
                  <a:srgbClr val="000000"/>
                </a:solidFill>
              </a:rPr>
              <a:pPr>
                <a:defRPr/>
              </a:pPr>
              <a:t>‹#›</a:t>
            </a:fld>
            <a:endParaRPr lang="en-US">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3325432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D79-E213-47A5-B492-B9DF875668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3404-445B-419E-8BD8-FAAEBC4CE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29885-2D62-4F53-B861-6878F05E19AE}"/>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5" name="Footer Placeholder 4">
            <a:extLst>
              <a:ext uri="{FF2B5EF4-FFF2-40B4-BE49-F238E27FC236}">
                <a16:creationId xmlns:a16="http://schemas.microsoft.com/office/drawing/2014/main" id="{72AA7DE9-5643-425D-9DD8-22A556B59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D3357-1010-4A11-BFE5-521BE694EA96}"/>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4040914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BCE0-30B0-4C3E-96AB-8B95B6C46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E03BB-F3FB-4B48-8F7F-9F528F3EDC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EE7F63-4B54-462A-87BB-B2A109A89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F8B1F-EE4A-4BDA-B15B-99E93BE51263}"/>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6" name="Footer Placeholder 5">
            <a:extLst>
              <a:ext uri="{FF2B5EF4-FFF2-40B4-BE49-F238E27FC236}">
                <a16:creationId xmlns:a16="http://schemas.microsoft.com/office/drawing/2014/main" id="{D44ADCBA-4EEB-4C45-AAF2-8CA168100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2B253-787C-435D-8CE4-5283FEB0FC0D}"/>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183651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3320-8782-4CA9-B4DA-10FB56182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507BB-3536-416C-92EE-29AB83378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EC3F9-AB85-4BB4-AC80-1B8670870F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3B78B-5FF8-4A50-A73F-70CDD0F88F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28875E-3F7D-4670-8FF1-49F1395885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D80842-01CE-45BF-8A04-BFDB8C2C6738}"/>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8" name="Footer Placeholder 7">
            <a:extLst>
              <a:ext uri="{FF2B5EF4-FFF2-40B4-BE49-F238E27FC236}">
                <a16:creationId xmlns:a16="http://schemas.microsoft.com/office/drawing/2014/main" id="{0209F902-E80D-4395-B516-9F65F3A41A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FFE19-CE5D-4A67-8241-632BF516F0B9}"/>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4181544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68EC-B1F1-4471-ACF8-D1D43E6FE4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A887E8-1B14-4FF7-9664-EDA0E2D8E5E2}"/>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4" name="Footer Placeholder 3">
            <a:extLst>
              <a:ext uri="{FF2B5EF4-FFF2-40B4-BE49-F238E27FC236}">
                <a16:creationId xmlns:a16="http://schemas.microsoft.com/office/drawing/2014/main" id="{29BFEF9B-96F4-498C-9C01-5DDCBD9652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D33A71-7749-401B-BFA5-855975E94663}"/>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1059586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2E26F-20E7-4389-9A71-D63DD4D43415}"/>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3" name="Footer Placeholder 2">
            <a:extLst>
              <a:ext uri="{FF2B5EF4-FFF2-40B4-BE49-F238E27FC236}">
                <a16:creationId xmlns:a16="http://schemas.microsoft.com/office/drawing/2014/main" id="{603172BF-0F39-42FB-B6E1-62EDA11889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E2F87C-61DB-45B2-A8FE-2BFF29CF12AE}"/>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490190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4336-82CB-423D-94D2-630593202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32C06-473D-438F-A56A-1EC9E90AC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45A9DB-7327-427B-85AF-EFDDF8E26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ED504-EAC1-4523-981A-8E881A6A8AD6}"/>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6" name="Footer Placeholder 5">
            <a:extLst>
              <a:ext uri="{FF2B5EF4-FFF2-40B4-BE49-F238E27FC236}">
                <a16:creationId xmlns:a16="http://schemas.microsoft.com/office/drawing/2014/main" id="{41542E22-384E-42AE-90A2-3CCAD3B1B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FC897-2B04-4D61-8D83-67A9877FBC3F}"/>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559694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D64A-7613-48C5-B0E1-359E3AC32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7C6A37-3076-47D4-9ECA-04D33C7276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F42B25-E55C-4860-A63C-C3FE6AF05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AFF33-7E66-48B1-B5A2-61F841D98CE6}"/>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6" name="Footer Placeholder 5">
            <a:extLst>
              <a:ext uri="{FF2B5EF4-FFF2-40B4-BE49-F238E27FC236}">
                <a16:creationId xmlns:a16="http://schemas.microsoft.com/office/drawing/2014/main" id="{EA5FD247-7BDF-4E96-8BC5-9127A3F091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4CD44-61D5-4FC0-904F-B1204816A291}"/>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850415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AA1B-0EC1-4CA5-AAFA-EA2A6FF9C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0DB73-5B74-4726-BB97-FA7B284B4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9CCD5-B68C-4B03-9DB3-D683CFFD27D4}"/>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5" name="Footer Placeholder 4">
            <a:extLst>
              <a:ext uri="{FF2B5EF4-FFF2-40B4-BE49-F238E27FC236}">
                <a16:creationId xmlns:a16="http://schemas.microsoft.com/office/drawing/2014/main" id="{86D16707-F3A4-45EC-BB2F-7D1526D7D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C6875-310F-4951-818F-DA58501B290A}"/>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1611947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620D20-226C-4363-8095-4E56C54876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4638B5-DF7C-46EA-ACA4-BE0DB6BD3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C8F68-BAC0-4F2C-A689-E89FB40C98DD}"/>
              </a:ext>
            </a:extLst>
          </p:cNvPr>
          <p:cNvSpPr>
            <a:spLocks noGrp="1"/>
          </p:cNvSpPr>
          <p:nvPr>
            <p:ph type="dt" sz="half" idx="10"/>
          </p:nvPr>
        </p:nvSpPr>
        <p:spPr/>
        <p:txBody>
          <a:bodyPr/>
          <a:lstStyle/>
          <a:p>
            <a:fld id="{EB0F3242-676E-4B51-A9EF-ADDB52C9777D}" type="datetimeFigureOut">
              <a:rPr lang="en-US" smtClean="0"/>
              <a:t>11/15/2022</a:t>
            </a:fld>
            <a:endParaRPr lang="en-US"/>
          </a:p>
        </p:txBody>
      </p:sp>
      <p:sp>
        <p:nvSpPr>
          <p:cNvPr id="5" name="Footer Placeholder 4">
            <a:extLst>
              <a:ext uri="{FF2B5EF4-FFF2-40B4-BE49-F238E27FC236}">
                <a16:creationId xmlns:a16="http://schemas.microsoft.com/office/drawing/2014/main" id="{FC8B3187-8B18-458B-82EA-C23E24449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2FE38-3D34-4BE1-A25E-E6E43A7C7F85}"/>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1385797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9" name="Rectangle 2">
            <a:extLst>
              <a:ext uri="{FF2B5EF4-FFF2-40B4-BE49-F238E27FC236}">
                <a16:creationId xmlns:a16="http://schemas.microsoft.com/office/drawing/2014/main" id="{3D1E5D82-42DA-4973-8089-1DB8E57836B9}"/>
              </a:ext>
            </a:extLst>
          </p:cNvPr>
          <p:cNvSpPr txBox="1">
            <a:spLocks noChangeArrowheads="1"/>
          </p:cNvSpPr>
          <p:nvPr userDrawn="1"/>
        </p:nvSpPr>
        <p:spPr>
          <a:xfrm>
            <a:off x="2637012" y="5833726"/>
            <a:ext cx="4002087" cy="101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en-US" sz="2000" b="1"/>
              <a:t>Lake Research Partners</a:t>
            </a:r>
          </a:p>
          <a:p>
            <a:pPr marL="0" indent="0">
              <a:spcBef>
                <a:spcPct val="0"/>
              </a:spcBef>
              <a:buNone/>
            </a:pPr>
            <a:r>
              <a:rPr lang="en-US" altLang="en-US" sz="1200"/>
              <a:t>Washington, DC | Berkeley, CA | New York, NY</a:t>
            </a:r>
          </a:p>
          <a:p>
            <a:pPr marL="0" indent="0">
              <a:spcBef>
                <a:spcPct val="0"/>
              </a:spcBef>
              <a:buNone/>
            </a:pPr>
            <a:r>
              <a:rPr lang="en-US" altLang="en-US" sz="1200">
                <a:hlinkClick r:id="rId4"/>
              </a:rPr>
              <a:t>LakeResearch.com</a:t>
            </a:r>
            <a:br>
              <a:rPr lang="en-US" altLang="en-US" sz="1200"/>
            </a:br>
            <a:r>
              <a:rPr lang="en-US" altLang="en-US" sz="1200"/>
              <a:t>202.776.9066</a:t>
            </a:r>
          </a:p>
        </p:txBody>
      </p:sp>
    </p:spTree>
    <p:extLst>
      <p:ext uri="{BB962C8B-B14F-4D97-AF65-F5344CB8AC3E}">
        <p14:creationId xmlns:p14="http://schemas.microsoft.com/office/powerpoint/2010/main" val="384470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74802"/>
            <a:ext cx="508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74802"/>
            <a:ext cx="508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0942CE82-FE1C-4C2D-91C4-35A163E97B4C}" type="slidenum">
              <a:rPr lang="en-US">
                <a:solidFill>
                  <a:srgbClr val="000000"/>
                </a:solidFill>
              </a:rPr>
              <a:pPr>
                <a:defRPr/>
              </a:pPr>
              <a:t>‹#›</a:t>
            </a:fld>
            <a:endParaRPr lang="en-US">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2769724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 Room for 2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Tree>
    <p:extLst>
      <p:ext uri="{BB962C8B-B14F-4D97-AF65-F5344CB8AC3E}">
        <p14:creationId xmlns:p14="http://schemas.microsoft.com/office/powerpoint/2010/main" val="4088634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C716-F1C0-483E-BDC9-831EDD95E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B18F5-8382-48C3-9DD8-830440399D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166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big-puzzle3">
            <a:extLst>
              <a:ext uri="{FF2B5EF4-FFF2-40B4-BE49-F238E27FC236}">
                <a16:creationId xmlns:a16="http://schemas.microsoft.com/office/drawing/2014/main" id="{F852BC21-6E50-4DB6-9BB5-9DC8DC42FDB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B8E602-D528-447D-99B3-9F94FE29C3A9}"/>
              </a:ext>
            </a:extLst>
          </p:cNvPr>
          <p:cNvSpPr>
            <a:spLocks noGrp="1"/>
          </p:cNvSpPr>
          <p:nvPr>
            <p:ph type="title"/>
          </p:nvPr>
        </p:nvSpPr>
        <p:spPr>
          <a:xfrm>
            <a:off x="831850" y="1709738"/>
            <a:ext cx="10515600" cy="2852737"/>
          </a:xfrm>
        </p:spPr>
        <p:txBody>
          <a:bodyPr anchor="b">
            <a:normAutofit/>
          </a:bodyPr>
          <a:lstStyle>
            <a:lvl1pPr>
              <a:defRPr sz="48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66E6AD4-FFBA-4CC1-84EB-F0C40CD47807}"/>
              </a:ext>
            </a:extLst>
          </p:cNvPr>
          <p:cNvSpPr>
            <a:spLocks noGrp="1"/>
          </p:cNvSpPr>
          <p:nvPr>
            <p:ph type="body" idx="1"/>
          </p:nvPr>
        </p:nvSpPr>
        <p:spPr>
          <a:xfrm>
            <a:off x="831850" y="4589463"/>
            <a:ext cx="1051560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19801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1A96-CD70-4D40-B020-93627D465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9F4A6-DF3D-4C38-8E31-DC92C360ED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1E9BC-491F-4E39-83FE-1C70A13D7F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82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916A-5A74-4B8C-9B11-171D95381C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B5F10-043C-4975-9992-485A85AA5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1ABBC1-61D8-49E3-ACC0-A501930E5C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5F0741-7B59-4A5F-8314-FFF8585D2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C24CF1-48E8-4DCC-B3BB-6C8922ACA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705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4EE0-97BE-4AC0-AF9C-69890987D7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7895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878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112-9FA5-44A4-A05C-359573450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693F6-E79D-4E74-9582-26F1B64B8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17E46-BA2D-447B-A9D2-046A7D877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76881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7DF5-BDC5-4151-B50B-6D403DCEB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E42A74-1300-4EEF-A598-F27A0B98F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590BF-3FD0-4EB7-93BB-863F0F833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22903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E001-C1C7-42A2-8975-D157AE396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3A0C1-8A6E-4615-B12E-C467888220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72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0F289EC9-C4BD-4E30-ADE6-163CF0AD3CB6}"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2138545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F0F21-A839-4B31-AB1E-83A12371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A39CF-9680-41CA-AFF9-1BCA9DB642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517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C858F-3DE2-4FA7-9EED-8E15C1AB5A4C}"/>
              </a:ext>
            </a:extLst>
          </p:cNvPr>
          <p:cNvSpPr>
            <a:spLocks noGrp="1"/>
          </p:cNvSpPr>
          <p:nvPr>
            <p:ph type="ctrTitle"/>
          </p:nvPr>
        </p:nvSpPr>
        <p:spPr>
          <a:xfrm>
            <a:off x="335280" y="267359"/>
            <a:ext cx="11521440" cy="1312724"/>
          </a:xfrm>
        </p:spPr>
        <p:txBody>
          <a:bodyPr anchor="ctr">
            <a:normAutofit/>
          </a:bodyPr>
          <a:lstStyle/>
          <a:p>
            <a:pPr algn="l"/>
            <a:r>
              <a:rPr lang="en-US" sz="2800" b="1">
                <a:solidFill>
                  <a:srgbClr val="0070C0"/>
                </a:solidFill>
                <a:latin typeface="+mn-lt"/>
              </a:rPr>
              <a:t>Title</a:t>
            </a:r>
          </a:p>
        </p:txBody>
      </p:sp>
    </p:spTree>
    <p:extLst>
      <p:ext uri="{BB962C8B-B14F-4D97-AF65-F5344CB8AC3E}">
        <p14:creationId xmlns:p14="http://schemas.microsoft.com/office/powerpoint/2010/main" val="421315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98EE076E-91B0-4511-934A-B66F92430596}" type="slidenum">
              <a:rPr lang="en-US">
                <a:solidFill>
                  <a:srgbClr val="000000"/>
                </a:solidFill>
              </a:rPr>
              <a:pPr>
                <a:defRPr/>
              </a:pPr>
              <a:t>‹#›</a:t>
            </a:fld>
            <a:endParaRPr lang="en-US">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55285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ED4AE8CA-62FE-4B1A-8D04-DBAD7E944FF0}" type="slidenum">
              <a:rPr lang="en-US">
                <a:solidFill>
                  <a:srgbClr val="000000"/>
                </a:solidFill>
              </a:rPr>
              <a:pPr>
                <a:defRPr/>
              </a:pPr>
              <a:t>‹#›</a:t>
            </a:fld>
            <a:endParaRPr lang="en-US">
              <a:solidFill>
                <a:srgbClr val="000000"/>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195979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4353C83C-2C76-498F-B7FC-5E4D730915A0}" type="slidenum">
              <a:rPr lang="en-US">
                <a:solidFill>
                  <a:srgbClr val="000000"/>
                </a:solidFill>
              </a:rPr>
              <a:pPr>
                <a:defRPr/>
              </a:pPr>
              <a:t>‹#›</a:t>
            </a:fld>
            <a:endParaRPr lang="en-US">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118506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F7A2E598-3906-4F15-B6CC-449F74ACABAE}" type="slidenum">
              <a:rPr lang="en-US">
                <a:solidFill>
                  <a:srgbClr val="000000"/>
                </a:solidFill>
              </a:rPr>
              <a:pPr>
                <a:defRPr/>
              </a:pPr>
              <a:t>‹#›</a:t>
            </a:fld>
            <a:endParaRPr lang="en-US">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4"/>
            <a:ext cx="1524000" cy="487073"/>
          </a:xfrm>
          <a:prstGeom prst="rect">
            <a:avLst/>
          </a:prstGeom>
          <a:solidFill>
            <a:schemeClr val="bg1"/>
          </a:solidFill>
        </p:spPr>
      </p:pic>
    </p:spTree>
    <p:extLst>
      <p:ext uri="{BB962C8B-B14F-4D97-AF65-F5344CB8AC3E}">
        <p14:creationId xmlns:p14="http://schemas.microsoft.com/office/powerpoint/2010/main" val="372956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5.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3819" y="228603"/>
            <a:ext cx="1038436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914400" y="1574802"/>
            <a:ext cx="103632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11277600" y="6170613"/>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vl1pPr>
          </a:lstStyle>
          <a:p>
            <a:pPr fontAlgn="base">
              <a:spcBef>
                <a:spcPct val="0"/>
              </a:spcBef>
              <a:spcAft>
                <a:spcPct val="0"/>
              </a:spcAft>
              <a:defRPr/>
            </a:pPr>
            <a:fld id="{3715CFFB-94DC-48FD-A162-5E09FC600A3B}" type="slidenum">
              <a:rPr lang="en-US">
                <a:solidFill>
                  <a:srgbClr val="000000"/>
                </a:solidFill>
                <a:cs typeface="Times New Roman" pitchFamily="18" charset="0"/>
              </a:rPr>
              <a:pPr fontAlgn="base">
                <a:spcBef>
                  <a:spcPct val="0"/>
                </a:spcBef>
                <a:spcAft>
                  <a:spcPct val="0"/>
                </a:spcAft>
                <a:defRPr/>
              </a:pPr>
              <a:t>‹#›</a:t>
            </a:fld>
            <a:endParaRPr lang="en-US">
              <a:solidFill>
                <a:srgbClr val="000000"/>
              </a:solidFill>
              <a:cs typeface="Times New Roman" pitchFamily="18" charset="0"/>
            </a:endParaRPr>
          </a:p>
        </p:txBody>
      </p:sp>
      <p:pic>
        <p:nvPicPr>
          <p:cNvPr id="1029"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566400" y="6380166"/>
            <a:ext cx="14224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0733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08151-455B-4F13-A148-FEAC8DC4292E}"/>
              </a:ext>
            </a:extLst>
          </p:cNvPr>
          <p:cNvSpPr>
            <a:spLocks noGrp="1"/>
          </p:cNvSpPr>
          <p:nvPr>
            <p:ph type="title"/>
          </p:nvPr>
        </p:nvSpPr>
        <p:spPr>
          <a:xfrm>
            <a:off x="335280" y="318575"/>
            <a:ext cx="115214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B1F08F-E363-4918-A2E2-D2B90AF956EB}"/>
              </a:ext>
            </a:extLst>
          </p:cNvPr>
          <p:cNvSpPr>
            <a:spLocks noGrp="1"/>
          </p:cNvSpPr>
          <p:nvPr>
            <p:ph type="body" idx="1"/>
          </p:nvPr>
        </p:nvSpPr>
        <p:spPr>
          <a:xfrm>
            <a:off x="335280" y="1779075"/>
            <a:ext cx="1152144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95954E5-0778-447A-8CF7-3EF0984AEA15}"/>
              </a:ext>
            </a:extLst>
          </p:cNvPr>
          <p:cNvSpPr txBox="1">
            <a:spLocks noChangeArrowheads="1"/>
          </p:cNvSpPr>
          <p:nvPr userDrawn="1"/>
        </p:nvSpPr>
        <p:spPr bwMode="auto">
          <a:xfrm>
            <a:off x="11457047"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971045-2E82-4F6F-9182-ECD21162A80D}" type="slidenum">
              <a:rPr lang="en-US" smtClean="0"/>
              <a:pPr>
                <a:defRPr/>
              </a:pPr>
              <a:t>‹#›</a:t>
            </a:fld>
            <a:endParaRPr lang="en-US"/>
          </a:p>
        </p:txBody>
      </p:sp>
      <p:pic>
        <p:nvPicPr>
          <p:cNvPr id="8" name="Picture 5">
            <a:extLst>
              <a:ext uri="{FF2B5EF4-FFF2-40B4-BE49-F238E27FC236}">
                <a16:creationId xmlns:a16="http://schemas.microsoft.com/office/drawing/2014/main" id="{FA860827-9B35-4ED0-94C9-80B7B7E6794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580747"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4535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E7D335-EBFE-4993-98DE-000137205F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516C33-39E6-427A-8716-A161AF286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857C0-D1D6-4520-97EC-C3927C0C9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F3242-676E-4B51-A9EF-ADDB52C9777D}" type="datetimeFigureOut">
              <a:rPr lang="en-US" smtClean="0"/>
              <a:t>11/15/2022</a:t>
            </a:fld>
            <a:endParaRPr lang="en-US"/>
          </a:p>
        </p:txBody>
      </p:sp>
      <p:sp>
        <p:nvSpPr>
          <p:cNvPr id="5" name="Footer Placeholder 4">
            <a:extLst>
              <a:ext uri="{FF2B5EF4-FFF2-40B4-BE49-F238E27FC236}">
                <a16:creationId xmlns:a16="http://schemas.microsoft.com/office/drawing/2014/main" id="{7994CD0E-3703-4A6E-B8FC-57C898395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E637F-3FE3-4BB5-9366-37113A767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9908F-3AE1-4413-9098-8DDDA84D6BC8}" type="slidenum">
              <a:rPr lang="en-US" smtClean="0"/>
              <a:t>‹#›</a:t>
            </a:fld>
            <a:endParaRPr lang="en-US"/>
          </a:p>
        </p:txBody>
      </p:sp>
    </p:spTree>
    <p:extLst>
      <p:ext uri="{BB962C8B-B14F-4D97-AF65-F5344CB8AC3E}">
        <p14:creationId xmlns:p14="http://schemas.microsoft.com/office/powerpoint/2010/main" val="285768873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08151-455B-4F13-A148-FEAC8DC4292E}"/>
              </a:ext>
            </a:extLst>
          </p:cNvPr>
          <p:cNvSpPr>
            <a:spLocks noGrp="1"/>
          </p:cNvSpPr>
          <p:nvPr>
            <p:ph type="title"/>
          </p:nvPr>
        </p:nvSpPr>
        <p:spPr>
          <a:xfrm>
            <a:off x="335280" y="318575"/>
            <a:ext cx="115214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B1F08F-E363-4918-A2E2-D2B90AF956EB}"/>
              </a:ext>
            </a:extLst>
          </p:cNvPr>
          <p:cNvSpPr>
            <a:spLocks noGrp="1"/>
          </p:cNvSpPr>
          <p:nvPr>
            <p:ph type="body" idx="1"/>
          </p:nvPr>
        </p:nvSpPr>
        <p:spPr>
          <a:xfrm>
            <a:off x="335280" y="1779075"/>
            <a:ext cx="1152144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95954E5-0778-447A-8CF7-3EF0984AEA15}"/>
              </a:ext>
            </a:extLst>
          </p:cNvPr>
          <p:cNvSpPr txBox="1">
            <a:spLocks noChangeArrowheads="1"/>
          </p:cNvSpPr>
          <p:nvPr userDrawn="1"/>
        </p:nvSpPr>
        <p:spPr bwMode="auto">
          <a:xfrm>
            <a:off x="11457047"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971045-2E82-4F6F-9182-ECD21162A80D}" type="slidenum">
              <a:rPr lang="en-US" smtClean="0"/>
              <a:pPr>
                <a:defRPr/>
              </a:pPr>
              <a:t>‹#›</a:t>
            </a:fld>
            <a:endParaRPr lang="en-US"/>
          </a:p>
        </p:txBody>
      </p:sp>
      <p:pic>
        <p:nvPicPr>
          <p:cNvPr id="8" name="Picture 5">
            <a:extLst>
              <a:ext uri="{FF2B5EF4-FFF2-40B4-BE49-F238E27FC236}">
                <a16:creationId xmlns:a16="http://schemas.microsoft.com/office/drawing/2014/main" id="{FA860827-9B35-4ED0-94C9-80B7B7E6794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580747"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4847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8" Type="http://schemas.openxmlformats.org/officeDocument/2006/relationships/hyperlink" Target="mailto:smarkowtiz@lakeresearch.com" TargetMode="External"/><Relationship Id="rId3" Type="http://schemas.openxmlformats.org/officeDocument/2006/relationships/image" Target="../media/image14.png"/><Relationship Id="rId7" Type="http://schemas.openxmlformats.org/officeDocument/2006/relationships/hyperlink" Target="mailto:mpugh@lakeresearch.com" TargetMode="External"/><Relationship Id="rId2" Type="http://schemas.openxmlformats.org/officeDocument/2006/relationships/image" Target="../media/image2.png"/><Relationship Id="rId1" Type="http://schemas.openxmlformats.org/officeDocument/2006/relationships/slideLayout" Target="../slideLayouts/slideLayout46.xml"/><Relationship Id="rId6" Type="http://schemas.openxmlformats.org/officeDocument/2006/relationships/hyperlink" Target="mailto:dgotoff@lakeresearch.com" TargetMode="External"/><Relationship Id="rId5" Type="http://schemas.openxmlformats.org/officeDocument/2006/relationships/hyperlink" Target="mailto:bmeadow@lakeresearch.com" TargetMode="External"/><Relationship Id="rId4" Type="http://schemas.openxmlformats.org/officeDocument/2006/relationships/hyperlink" Target="http://www.lakeresearch.co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145044-7E59-4793-9031-35F4902E35E6}"/>
              </a:ext>
            </a:extLst>
          </p:cNvPr>
          <p:cNvSpPr txBox="1"/>
          <p:nvPr/>
        </p:nvSpPr>
        <p:spPr>
          <a:xfrm>
            <a:off x="9964133" y="5315487"/>
            <a:ext cx="2075820" cy="147732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Daniel Gotoff</a:t>
            </a:r>
          </a:p>
          <a:p>
            <a:pPr algn="r" defTabSz="457200">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Celinda Lake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McCauley Pugh</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Sandra Markowitz</a:t>
            </a:r>
          </a:p>
          <a:p>
            <a:pPr marL="0" marR="0" lvl="0" indent="0" algn="r" defTabSz="457200" rtl="0" eaLnBrk="1" fontAlgn="auto" latinLnBrk="0" hangingPunct="1">
              <a:lnSpc>
                <a:spcPct val="100000"/>
              </a:lnSpc>
              <a:spcBef>
                <a:spcPts val="0"/>
              </a:spcBef>
              <a:spcAft>
                <a:spcPts val="0"/>
              </a:spcAft>
              <a:buClrTx/>
              <a:buSzTx/>
              <a:buFontTx/>
              <a:buNone/>
              <a:tabLst/>
              <a:defRPr/>
            </a:pPr>
            <a:r>
              <a:rPr lang="en-US">
                <a:solidFill>
                  <a:prstClr val="black"/>
                </a:solidFill>
                <a:latin typeface="Bahnschrift" panose="020B0502040204020203" pitchFamily="34" charset="0"/>
              </a:rPr>
              <a:t>Ronan Ferrentino</a:t>
            </a: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p:txBody>
      </p:sp>
      <p:pic>
        <p:nvPicPr>
          <p:cNvPr id="4" name="Picture 3" descr="A group of people holding up their hands&#10;&#10;Description automatically generated with low confidence">
            <a:extLst>
              <a:ext uri="{FF2B5EF4-FFF2-40B4-BE49-F238E27FC236}">
                <a16:creationId xmlns:a16="http://schemas.microsoft.com/office/drawing/2014/main" id="{5BCAF296-9445-5C65-F1DC-8DF237247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022" y="0"/>
            <a:ext cx="6044390" cy="5017316"/>
          </a:xfrm>
          <a:prstGeom prst="rect">
            <a:avLst/>
          </a:prstGeom>
        </p:spPr>
      </p:pic>
      <p:pic>
        <p:nvPicPr>
          <p:cNvPr id="1028" name="Picture 4" descr="State Innovation Exchange - Wikipedia">
            <a:extLst>
              <a:ext uri="{FF2B5EF4-FFF2-40B4-BE49-F238E27FC236}">
                <a16:creationId xmlns:a16="http://schemas.microsoft.com/office/drawing/2014/main" id="{5A193A0C-5F7C-FB52-4ABD-E3BE8CA17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62" y="363669"/>
            <a:ext cx="20955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olunteer Opportunities, Events, and Petitions Near Me · Stand Up America  on Mobilize">
            <a:extLst>
              <a:ext uri="{FF2B5EF4-FFF2-40B4-BE49-F238E27FC236}">
                <a16:creationId xmlns:a16="http://schemas.microsoft.com/office/drawing/2014/main" id="{087E12FD-A5FA-091F-D1E3-403A6C63E8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403" y="1937552"/>
            <a:ext cx="1665354" cy="21913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Bipartisan Moment for Criminal Justice | by Jeremy Haile | The Sentencing  Project | Medium">
            <a:extLst>
              <a:ext uri="{FF2B5EF4-FFF2-40B4-BE49-F238E27FC236}">
                <a16:creationId xmlns:a16="http://schemas.microsoft.com/office/drawing/2014/main" id="{C7BAB116-3198-3258-0D53-D98BB0B6A7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6623" y="451652"/>
            <a:ext cx="3193330" cy="10208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mmon Cause - Fighting to Uphold the Values of American Democracy">
            <a:extLst>
              <a:ext uri="{FF2B5EF4-FFF2-40B4-BE49-F238E27FC236}">
                <a16:creationId xmlns:a16="http://schemas.microsoft.com/office/drawing/2014/main" id="{D522786B-943E-3BD7-362C-0C8FAB6970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9502" y="2290618"/>
            <a:ext cx="2559265" cy="1343614"/>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8">
            <a:extLst>
              <a:ext uri="{FF2B5EF4-FFF2-40B4-BE49-F238E27FC236}">
                <a16:creationId xmlns:a16="http://schemas.microsoft.com/office/drawing/2014/main" id="{6F6868B8-944C-6692-266F-571E88E0E1D3}"/>
              </a:ext>
            </a:extLst>
          </p:cNvPr>
          <p:cNvSpPr txBox="1">
            <a:spLocks noChangeArrowheads="1"/>
          </p:cNvSpPr>
          <p:nvPr/>
        </p:nvSpPr>
        <p:spPr bwMode="auto">
          <a:xfrm>
            <a:off x="2743200" y="4633550"/>
            <a:ext cx="6534149" cy="8953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effectLst/>
                <a:uLnTx/>
                <a:uFillTx/>
                <a:latin typeface="Bahnschrift"/>
                <a:cs typeface="Times New Roman"/>
              </a:rPr>
              <a:t>Guaranteeing Voting Rights for All: Analysis of Survey Findings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b="1" dirty="0">
              <a:latin typeface="Bahnschrift"/>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effectLst/>
                <a:uLnTx/>
                <a:uFillTx/>
                <a:latin typeface="Bahnschrift"/>
                <a:cs typeface="Times New Roman"/>
              </a:rPr>
              <a:t>September 2022</a:t>
            </a:r>
          </a:p>
        </p:txBody>
      </p:sp>
    </p:spTree>
    <p:extLst>
      <p:ext uri="{BB962C8B-B14F-4D97-AF65-F5344CB8AC3E}">
        <p14:creationId xmlns:p14="http://schemas.microsoft.com/office/powerpoint/2010/main" val="122723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p:nvPr>
        </p:nvSpPr>
        <p:spPr>
          <a:xfrm>
            <a:off x="336265" y="73672"/>
            <a:ext cx="11521440" cy="731520"/>
          </a:xfrm>
        </p:spPr>
        <p:txBody>
          <a:bodyPr>
            <a:normAutofit/>
          </a:bodyPr>
          <a:lstStyle/>
          <a:p>
            <a:pPr algn="ctr"/>
            <a:r>
              <a:rPr lang="en-US" sz="3200" dirty="0">
                <a:solidFill>
                  <a:srgbClr val="9C00E2"/>
                </a:solidFill>
                <a:latin typeface="Bahnschrift" panose="020B0502040204020203" pitchFamily="34" charset="0"/>
              </a:rPr>
              <a:t>Top Tier Messages</a:t>
            </a:r>
          </a:p>
        </p:txBody>
      </p:sp>
      <p:sp>
        <p:nvSpPr>
          <p:cNvPr id="4" name="Rectangle 3">
            <a:extLst>
              <a:ext uri="{FF2B5EF4-FFF2-40B4-BE49-F238E27FC236}">
                <a16:creationId xmlns:a16="http://schemas.microsoft.com/office/drawing/2014/main" id="{2E2A27DA-06E2-4BF7-90CD-DA32AE878A76}"/>
              </a:ext>
            </a:extLst>
          </p:cNvPr>
          <p:cNvSpPr/>
          <p:nvPr/>
        </p:nvSpPr>
        <p:spPr>
          <a:xfrm>
            <a:off x="194103" y="6480313"/>
            <a:ext cx="30235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rPr>
              <a:t>Sorted by % Very Convincing</a:t>
            </a:r>
          </a:p>
        </p:txBody>
      </p:sp>
      <p:graphicFrame>
        <p:nvGraphicFramePr>
          <p:cNvPr id="6" name="Table 5">
            <a:extLst>
              <a:ext uri="{FF2B5EF4-FFF2-40B4-BE49-F238E27FC236}">
                <a16:creationId xmlns:a16="http://schemas.microsoft.com/office/drawing/2014/main" id="{C629ED2F-ADEF-4B1F-B859-0A9B25B1ADFC}"/>
              </a:ext>
            </a:extLst>
          </p:cNvPr>
          <p:cNvGraphicFramePr>
            <a:graphicFrameLocks noGrp="1"/>
          </p:cNvGraphicFramePr>
          <p:nvPr>
            <p:extLst>
              <p:ext uri="{D42A27DB-BD31-4B8C-83A1-F6EECF244321}">
                <p14:modId xmlns:p14="http://schemas.microsoft.com/office/powerpoint/2010/main" val="62210655"/>
              </p:ext>
            </p:extLst>
          </p:nvPr>
        </p:nvGraphicFramePr>
        <p:xfrm>
          <a:off x="380677" y="724622"/>
          <a:ext cx="11430645" cy="5423535"/>
        </p:xfrm>
        <a:graphic>
          <a:graphicData uri="http://schemas.openxmlformats.org/drawingml/2006/table">
            <a:tbl>
              <a:tblPr firstRow="1" firstCol="1" bandRow="1">
                <a:tableStyleId>{69CF1AB2-1976-4502-BF36-3FF5EA218861}</a:tableStyleId>
              </a:tblPr>
              <a:tblGrid>
                <a:gridCol w="9835039">
                  <a:extLst>
                    <a:ext uri="{9D8B030D-6E8A-4147-A177-3AD203B41FA5}">
                      <a16:colId xmlns:a16="http://schemas.microsoft.com/office/drawing/2014/main" val="3463917232"/>
                    </a:ext>
                  </a:extLst>
                </a:gridCol>
                <a:gridCol w="1595606">
                  <a:extLst>
                    <a:ext uri="{9D8B030D-6E8A-4147-A177-3AD203B41FA5}">
                      <a16:colId xmlns:a16="http://schemas.microsoft.com/office/drawing/2014/main" val="1345781191"/>
                    </a:ext>
                  </a:extLst>
                </a:gridCol>
              </a:tblGrid>
              <a:tr h="510970">
                <a:tc>
                  <a:txBody>
                    <a:bodyPr/>
                    <a:lstStyle/>
                    <a:p>
                      <a:pPr marL="57150" marR="0" algn="ctr">
                        <a:spcBef>
                          <a:spcPts val="0"/>
                        </a:spcBef>
                        <a:spcAft>
                          <a:spcPts val="600"/>
                        </a:spcAft>
                      </a:pPr>
                      <a:r>
                        <a:rPr lang="en-US" sz="1600" b="1" dirty="0">
                          <a:solidFill>
                            <a:schemeClr val="bg1"/>
                          </a:solidFill>
                          <a:effectLst/>
                          <a:latin typeface="Bahnschrift" panose="020B0502040204020203" pitchFamily="34" charset="0"/>
                          <a:ea typeface="DejaVu Sans"/>
                          <a:cs typeface="DejaVu Sans"/>
                        </a:rPr>
                        <a:t>STATEMENT- Full text</a:t>
                      </a:r>
                    </a:p>
                  </a:txBody>
                  <a:tcPr marL="182880" marR="182880" marT="0" marB="0" anchor="ctr">
                    <a:solidFill>
                      <a:srgbClr val="A751D7"/>
                    </a:solidFill>
                  </a:tcPr>
                </a:tc>
                <a:tc>
                  <a:txBody>
                    <a:bodyPr/>
                    <a:lstStyle/>
                    <a:p>
                      <a:pPr marL="57150" marR="0" algn="ctr">
                        <a:spcBef>
                          <a:spcPts val="0"/>
                        </a:spcBef>
                        <a:spcAft>
                          <a:spcPts val="600"/>
                        </a:spcAft>
                      </a:pPr>
                      <a:r>
                        <a:rPr lang="en-US" sz="1600" b="1" kern="1200">
                          <a:solidFill>
                            <a:schemeClr val="bg1"/>
                          </a:solidFill>
                          <a:effectLst/>
                          <a:latin typeface="Bahnschrift" panose="020B0502040204020203" pitchFamily="34" charset="0"/>
                          <a:ea typeface="DejaVu Sans"/>
                          <a:cs typeface="DejaVu Sans"/>
                        </a:rPr>
                        <a:t>% very convincing (%total)</a:t>
                      </a:r>
                    </a:p>
                  </a:txBody>
                  <a:tcPr marL="0" marR="0" marT="0" marB="0" anchor="ctr">
                    <a:solidFill>
                      <a:srgbClr val="A751D7"/>
                    </a:solidFill>
                  </a:tcPr>
                </a:tc>
                <a:extLst>
                  <a:ext uri="{0D108BD9-81ED-4DB2-BD59-A6C34878D82A}">
                    <a16:rowId xmlns:a16="http://schemas.microsoft.com/office/drawing/2014/main" val="1198599966"/>
                  </a:ext>
                </a:extLst>
              </a:tr>
              <a:tr h="690642">
                <a:tc>
                  <a:txBody>
                    <a:bodyPr/>
                    <a:lstStyle/>
                    <a:p>
                      <a:pPr marL="91440" marR="0" lvl="0" indent="0" algn="just">
                        <a:lnSpc>
                          <a:spcPct val="100000"/>
                        </a:lnSpc>
                        <a:spcBef>
                          <a:spcPts val="0"/>
                        </a:spcBef>
                        <a:spcAft>
                          <a:spcPts val="0"/>
                        </a:spcAft>
                        <a:buNone/>
                      </a:pPr>
                      <a:r>
                        <a:rPr lang="en-US" sz="1600" b="1" kern="1200">
                          <a:solidFill>
                            <a:schemeClr val="dk1"/>
                          </a:solidFill>
                          <a:effectLst/>
                          <a:latin typeface="Bahnschrift" panose="020B0502040204020203" pitchFamily="34" charset="0"/>
                          <a:ea typeface="+mn-ea"/>
                          <a:cs typeface="+mn-cs"/>
                        </a:rPr>
                        <a:t>[VOTING OBLIGATION] </a:t>
                      </a:r>
                      <a:r>
                        <a:rPr lang="en-US" sz="1600" b="0" kern="1200">
                          <a:solidFill>
                            <a:schemeClr val="dk1"/>
                          </a:solidFill>
                          <a:effectLst/>
                          <a:latin typeface="Bahnschrift" panose="020B0502040204020203" pitchFamily="34" charset="0"/>
                          <a:ea typeface="+mn-ea"/>
                          <a:cs typeface="+mn-cs"/>
                        </a:rPr>
                        <a:t>Every citizen of the United States has an obligation and a duty to vote. Voting is a right that cannot and should not be taken away from any citizen of the U.S. No matter your race, area code, or income, every American has an equal say in what happens in our country and our community. Denying Americans the ability to vote not only denies a right, but it denies them the ability to fulfill their civic obligation to our democracy.</a:t>
                      </a:r>
                    </a:p>
                  </a:txBody>
                  <a:tcPr marL="182880" marT="9525" marB="91440" anchor="ctr">
                    <a:solidFill>
                      <a:srgbClr val="D1A4EA"/>
                    </a:solidFill>
                  </a:tcPr>
                </a:tc>
                <a:tc>
                  <a:txBody>
                    <a:bodyPr/>
                    <a:lstStyle/>
                    <a:p>
                      <a:pPr lvl="0" algn="ctr">
                        <a:buNone/>
                      </a:pPr>
                      <a:r>
                        <a:rPr lang="en-US" sz="1600" b="1" i="0" u="none" strike="noStrike" kern="1200" noProof="0" dirty="0">
                          <a:solidFill>
                            <a:srgbClr val="000000"/>
                          </a:solidFill>
                          <a:effectLst/>
                          <a:latin typeface="Bahnschrift SemiLight"/>
                        </a:rPr>
                        <a:t>30% (59%)</a:t>
                      </a:r>
                    </a:p>
                  </a:txBody>
                  <a:tcPr marL="182880" marR="182880" marT="9525" marB="91440" anchor="ctr">
                    <a:solidFill>
                      <a:srgbClr val="D1A4EA"/>
                    </a:solidFill>
                  </a:tcPr>
                </a:tc>
                <a:extLst>
                  <a:ext uri="{0D108BD9-81ED-4DB2-BD59-A6C34878D82A}">
                    <a16:rowId xmlns:a16="http://schemas.microsoft.com/office/drawing/2014/main" val="3403156665"/>
                  </a:ext>
                </a:extLst>
              </a:tr>
              <a:tr h="797335">
                <a:tc>
                  <a:txBody>
                    <a:bodyPr/>
                    <a:lstStyle/>
                    <a:p>
                      <a:pPr marL="91440" marR="0" lvl="0" indent="0" algn="just" rtl="0" eaLnBrk="1" fontAlgn="ctr" latinLnBrk="0" hangingPunct="1">
                        <a:lnSpc>
                          <a:spcPct val="100000"/>
                        </a:lnSpc>
                        <a:spcBef>
                          <a:spcPts val="0"/>
                        </a:spcBef>
                        <a:spcAft>
                          <a:spcPts val="0"/>
                        </a:spcAft>
                        <a:buClrTx/>
                        <a:buSzTx/>
                        <a:buFontTx/>
                        <a:buNone/>
                      </a:pPr>
                      <a:r>
                        <a:rPr lang="en-US" sz="1600" b="1" kern="1200">
                          <a:solidFill>
                            <a:schemeClr val="dk1"/>
                          </a:solidFill>
                          <a:effectLst/>
                          <a:latin typeface="Bahnschrift" panose="020B0502040204020203" pitchFamily="34" charset="0"/>
                          <a:ea typeface="+mn-ea"/>
                          <a:cs typeface="+mn-cs"/>
                        </a:rPr>
                        <a:t>[COMMUNITY CONNECTION] </a:t>
                      </a:r>
                      <a:r>
                        <a:rPr lang="en-US" sz="1600" b="0" kern="1200">
                          <a:solidFill>
                            <a:schemeClr val="dk1"/>
                          </a:solidFill>
                          <a:effectLst/>
                          <a:latin typeface="Bahnschrift" panose="020B0502040204020203" pitchFamily="34" charset="0"/>
                          <a:ea typeface="+mn-ea"/>
                          <a:cs typeface="+mn-cs"/>
                        </a:rPr>
                        <a:t>The majority of incarcerated people will re-enter society after completing their sentence and work jobs, raise families, and pay taxes in their communities. Making sure they can vote while incarcerated allows them to feel involved in their communities, and increases the success of reintegration when they come back. Voting also allows incarcerated people to advocate for their children and loved ones who remain in their communities. All Americans should have the ability to advocate not only for themselves, but for the people they love.</a:t>
                      </a:r>
                      <a:endParaRPr lang="en-US" sz="1600" b="0" kern="1200" noProof="0">
                        <a:solidFill>
                          <a:schemeClr val="dk1"/>
                        </a:solidFill>
                        <a:effectLst/>
                        <a:latin typeface="Bahnschrift" panose="020B0502040204020203" pitchFamily="34" charset="0"/>
                        <a:ea typeface="+mn-ea"/>
                        <a:cs typeface="+mn-cs"/>
                      </a:endParaRPr>
                    </a:p>
                  </a:txBody>
                  <a:tcPr marL="182880" marT="9525" marB="91440" anchor="ctr">
                    <a:solidFill>
                      <a:srgbClr val="E4C9F3"/>
                    </a:solidFill>
                  </a:tcPr>
                </a:tc>
                <a:tc>
                  <a:txBody>
                    <a:bodyPr/>
                    <a:lstStyle/>
                    <a:p>
                      <a:pPr algn="ctr" fontAlgn="b"/>
                      <a:r>
                        <a:rPr lang="en-US" sz="1800" b="1" i="0" u="none" strike="noStrike" kern="1200" dirty="0">
                          <a:solidFill>
                            <a:srgbClr val="000000"/>
                          </a:solidFill>
                          <a:effectLst/>
                          <a:latin typeface="Bahnschrift SemiLight" panose="020B0502040204020203" pitchFamily="34" charset="0"/>
                          <a:ea typeface="+mn-ea"/>
                          <a:cs typeface="+mn-cs"/>
                        </a:rPr>
                        <a:t>23% (54%)</a:t>
                      </a:r>
                    </a:p>
                  </a:txBody>
                  <a:tcPr marL="182880" marR="182880" marT="9525" marB="91440" anchor="ctr">
                    <a:solidFill>
                      <a:srgbClr val="E4C9F3"/>
                    </a:solidFill>
                  </a:tcPr>
                </a:tc>
                <a:extLst>
                  <a:ext uri="{0D108BD9-81ED-4DB2-BD59-A6C34878D82A}">
                    <a16:rowId xmlns:a16="http://schemas.microsoft.com/office/drawing/2014/main" val="1268996255"/>
                  </a:ext>
                </a:extLst>
              </a:tr>
              <a:tr h="649911">
                <a:tc>
                  <a:txBody>
                    <a:bodyPr/>
                    <a:lstStyle/>
                    <a:p>
                      <a:pPr marL="91440" marR="0" lvl="0" indent="0" algn="just" rtl="0" eaLnBrk="1" fontAlgn="ctr" latinLnBrk="0" hangingPunct="1">
                        <a:lnSpc>
                          <a:spcPct val="100000"/>
                        </a:lnSpc>
                        <a:spcBef>
                          <a:spcPts val="0"/>
                        </a:spcBef>
                        <a:spcAft>
                          <a:spcPts val="0"/>
                        </a:spcAft>
                        <a:buClrTx/>
                        <a:buSzTx/>
                        <a:buFontTx/>
                        <a:buNone/>
                      </a:pPr>
                      <a:r>
                        <a:rPr lang="en-US" sz="1600" b="1" kern="1200">
                          <a:solidFill>
                            <a:schemeClr val="dk1"/>
                          </a:solidFill>
                          <a:effectLst/>
                          <a:latin typeface="Bahnschrift" panose="020B0502040204020203" pitchFamily="34" charset="0"/>
                          <a:ea typeface="+mn-ea"/>
                          <a:cs typeface="+mn-cs"/>
                        </a:rPr>
                        <a:t>[COMMUNITY SAFETY] </a:t>
                      </a:r>
                      <a:r>
                        <a:rPr lang="en-US" sz="1600" b="0" kern="1200">
                          <a:solidFill>
                            <a:schemeClr val="dk1"/>
                          </a:solidFill>
                          <a:effectLst/>
                          <a:latin typeface="Bahnschrift" panose="020B0502040204020203" pitchFamily="34" charset="0"/>
                          <a:ea typeface="+mn-ea"/>
                          <a:cs typeface="+mn-cs"/>
                        </a:rPr>
                        <a:t>It is in everyone’s interest that those released from incarceration become successfully integrated into our communities. Study after study has shown that successful re-entry greatly reduces the likelihood of people returning to prison, and improves public safety for all—that includes ensuring people can support themselves and their families through work and can become engaged and active in their communities. Guaranteeing the right to vote for all Americans, including those who are incarcerated, keeps citizens involved in their communities and makes our communities safer. </a:t>
                      </a:r>
                      <a:endParaRPr lang="en-US" sz="1600" b="0" kern="1200" noProof="0">
                        <a:solidFill>
                          <a:schemeClr val="dk1"/>
                        </a:solidFill>
                        <a:effectLst/>
                        <a:latin typeface="Bahnschrift" panose="020B0502040204020203" pitchFamily="34" charset="0"/>
                        <a:ea typeface="+mn-ea"/>
                        <a:cs typeface="+mn-cs"/>
                      </a:endParaRPr>
                    </a:p>
                  </a:txBody>
                  <a:tcPr marL="182880" marT="9525" marB="91440" anchor="ctr">
                    <a:solidFill>
                      <a:srgbClr val="D1A4EA"/>
                    </a:solidFill>
                  </a:tcPr>
                </a:tc>
                <a:tc>
                  <a:txBody>
                    <a:bodyPr/>
                    <a:lstStyle/>
                    <a:p>
                      <a:pPr algn="ctr" fontAlgn="b"/>
                      <a:r>
                        <a:rPr lang="en-US" sz="1800" b="1" i="0" u="none" strike="noStrike" kern="1200" dirty="0">
                          <a:solidFill>
                            <a:srgbClr val="000000"/>
                          </a:solidFill>
                          <a:effectLst/>
                          <a:latin typeface="Bahnschrift SemiLight" panose="020B0502040204020203" pitchFamily="34" charset="0"/>
                          <a:ea typeface="+mn-ea"/>
                          <a:cs typeface="+mn-cs"/>
                        </a:rPr>
                        <a:t>26% (63%)</a:t>
                      </a:r>
                    </a:p>
                  </a:txBody>
                  <a:tcPr marL="182880" marR="182880" marT="9525" marB="91440" anchor="ctr">
                    <a:solidFill>
                      <a:srgbClr val="D1A4EA"/>
                    </a:solidFill>
                  </a:tcPr>
                </a:tc>
                <a:extLst>
                  <a:ext uri="{0D108BD9-81ED-4DB2-BD59-A6C34878D82A}">
                    <a16:rowId xmlns:a16="http://schemas.microsoft.com/office/drawing/2014/main" val="593681722"/>
                  </a:ext>
                </a:extLst>
              </a:tr>
            </a:tbl>
          </a:graphicData>
        </a:graphic>
      </p:graphicFrame>
    </p:spTree>
    <p:extLst>
      <p:ext uri="{BB962C8B-B14F-4D97-AF65-F5344CB8AC3E}">
        <p14:creationId xmlns:p14="http://schemas.microsoft.com/office/powerpoint/2010/main" val="109890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p:nvPr>
        </p:nvSpPr>
        <p:spPr>
          <a:xfrm>
            <a:off x="336262" y="-28983"/>
            <a:ext cx="11521440" cy="731520"/>
          </a:xfrm>
        </p:spPr>
        <p:txBody>
          <a:bodyPr>
            <a:normAutofit/>
          </a:bodyPr>
          <a:lstStyle/>
          <a:p>
            <a:pPr algn="ctr"/>
            <a:r>
              <a:rPr lang="en-US" sz="3200">
                <a:solidFill>
                  <a:srgbClr val="9C00E2"/>
                </a:solidFill>
                <a:latin typeface="Bahnschrift" panose="020B0502040204020203" pitchFamily="34" charset="0"/>
              </a:rPr>
              <a:t>Second</a:t>
            </a:r>
            <a:r>
              <a:rPr lang="en-US" sz="3200" dirty="0">
                <a:solidFill>
                  <a:srgbClr val="9C00E2"/>
                </a:solidFill>
                <a:latin typeface="Bahnschrift" panose="020B0502040204020203" pitchFamily="34" charset="0"/>
              </a:rPr>
              <a:t> Tier Messages</a:t>
            </a:r>
          </a:p>
        </p:txBody>
      </p:sp>
      <p:sp>
        <p:nvSpPr>
          <p:cNvPr id="4" name="Rectangle 3">
            <a:extLst>
              <a:ext uri="{FF2B5EF4-FFF2-40B4-BE49-F238E27FC236}">
                <a16:creationId xmlns:a16="http://schemas.microsoft.com/office/drawing/2014/main" id="{2E2A27DA-06E2-4BF7-90CD-DA32AE878A76}"/>
              </a:ext>
            </a:extLst>
          </p:cNvPr>
          <p:cNvSpPr/>
          <p:nvPr/>
        </p:nvSpPr>
        <p:spPr>
          <a:xfrm>
            <a:off x="123222" y="6454378"/>
            <a:ext cx="30235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rPr>
              <a:t>Sorted by % Very Convincing</a:t>
            </a:r>
          </a:p>
        </p:txBody>
      </p:sp>
      <p:graphicFrame>
        <p:nvGraphicFramePr>
          <p:cNvPr id="5" name="Table 4">
            <a:extLst>
              <a:ext uri="{FF2B5EF4-FFF2-40B4-BE49-F238E27FC236}">
                <a16:creationId xmlns:a16="http://schemas.microsoft.com/office/drawing/2014/main" id="{2595ECB1-A39D-47C5-B7E7-CD64D9A76C10}"/>
              </a:ext>
            </a:extLst>
          </p:cNvPr>
          <p:cNvGraphicFramePr>
            <a:graphicFrameLocks noGrp="1"/>
          </p:cNvGraphicFramePr>
          <p:nvPr>
            <p:extLst>
              <p:ext uri="{D42A27DB-BD31-4B8C-83A1-F6EECF244321}">
                <p14:modId xmlns:p14="http://schemas.microsoft.com/office/powerpoint/2010/main" val="193212075"/>
              </p:ext>
            </p:extLst>
          </p:nvPr>
        </p:nvGraphicFramePr>
        <p:xfrm>
          <a:off x="380677" y="749237"/>
          <a:ext cx="11430645" cy="5615940"/>
        </p:xfrm>
        <a:graphic>
          <a:graphicData uri="http://schemas.openxmlformats.org/drawingml/2006/table">
            <a:tbl>
              <a:tblPr firstRow="1" firstCol="1" bandRow="1">
                <a:tableStyleId>{69CF1AB2-1976-4502-BF36-3FF5EA218861}</a:tableStyleId>
              </a:tblPr>
              <a:tblGrid>
                <a:gridCol w="9835039">
                  <a:extLst>
                    <a:ext uri="{9D8B030D-6E8A-4147-A177-3AD203B41FA5}">
                      <a16:colId xmlns:a16="http://schemas.microsoft.com/office/drawing/2014/main" val="3463917232"/>
                    </a:ext>
                  </a:extLst>
                </a:gridCol>
                <a:gridCol w="1595606">
                  <a:extLst>
                    <a:ext uri="{9D8B030D-6E8A-4147-A177-3AD203B41FA5}">
                      <a16:colId xmlns:a16="http://schemas.microsoft.com/office/drawing/2014/main" val="1345781191"/>
                    </a:ext>
                  </a:extLst>
                </a:gridCol>
              </a:tblGrid>
              <a:tr h="312909">
                <a:tc>
                  <a:txBody>
                    <a:bodyPr/>
                    <a:lstStyle/>
                    <a:p>
                      <a:pPr marL="57150" marR="0" algn="ctr">
                        <a:spcBef>
                          <a:spcPts val="0"/>
                        </a:spcBef>
                        <a:spcAft>
                          <a:spcPts val="600"/>
                        </a:spcAft>
                      </a:pPr>
                      <a:r>
                        <a:rPr lang="en-US" sz="1600" b="1" dirty="0">
                          <a:solidFill>
                            <a:schemeClr val="bg1"/>
                          </a:solidFill>
                          <a:effectLst/>
                          <a:latin typeface="Bahnschrift"/>
                          <a:ea typeface="DejaVu Sans"/>
                          <a:cs typeface="DejaVu Sans"/>
                        </a:rPr>
                        <a:t>STATEMENT- Full text</a:t>
                      </a:r>
                    </a:p>
                  </a:txBody>
                  <a:tcPr marL="182880" marR="182880" marT="0" marB="0" anchor="ctr">
                    <a:solidFill>
                      <a:srgbClr val="A751D7"/>
                    </a:solidFill>
                  </a:tcPr>
                </a:tc>
                <a:tc>
                  <a:txBody>
                    <a:bodyPr/>
                    <a:lstStyle/>
                    <a:p>
                      <a:pPr marL="57150" marR="0" algn="ctr">
                        <a:spcBef>
                          <a:spcPts val="0"/>
                        </a:spcBef>
                        <a:spcAft>
                          <a:spcPts val="600"/>
                        </a:spcAft>
                      </a:pPr>
                      <a:r>
                        <a:rPr lang="en-US" sz="1600" b="1" kern="1200">
                          <a:solidFill>
                            <a:schemeClr val="bg1"/>
                          </a:solidFill>
                          <a:effectLst/>
                          <a:latin typeface="Bahnschrift"/>
                          <a:ea typeface="DejaVu Sans"/>
                          <a:cs typeface="DejaVu Sans"/>
                        </a:rPr>
                        <a:t>% very convincing (%total)</a:t>
                      </a:r>
                    </a:p>
                  </a:txBody>
                  <a:tcPr marL="0" marR="0" marT="0" marB="0" anchor="ctr">
                    <a:solidFill>
                      <a:srgbClr val="A751D7"/>
                    </a:solidFill>
                  </a:tcPr>
                </a:tc>
                <a:extLst>
                  <a:ext uri="{0D108BD9-81ED-4DB2-BD59-A6C34878D82A}">
                    <a16:rowId xmlns:a16="http://schemas.microsoft.com/office/drawing/2014/main" val="1198599966"/>
                  </a:ext>
                </a:extLst>
              </a:tr>
              <a:tr h="405617">
                <a:tc>
                  <a:txBody>
                    <a:bodyPr/>
                    <a:lstStyle/>
                    <a:p>
                      <a:pPr marL="91440" marR="0" lvl="0" indent="0" algn="just">
                        <a:lnSpc>
                          <a:spcPct val="100000"/>
                        </a:lnSpc>
                        <a:spcBef>
                          <a:spcPts val="0"/>
                        </a:spcBef>
                        <a:spcAft>
                          <a:spcPts val="0"/>
                        </a:spcAft>
                        <a:buNone/>
                      </a:pPr>
                      <a:r>
                        <a:rPr lang="en-US" sz="1400" b="1" i="0" u="none" strike="noStrike" kern="1200" dirty="0">
                          <a:solidFill>
                            <a:schemeClr val="dk1"/>
                          </a:solidFill>
                          <a:effectLst/>
                          <a:latin typeface="Bahnschrift"/>
                          <a:ea typeface="+mn-ea"/>
                          <a:cs typeface="+mn-cs"/>
                        </a:rPr>
                        <a:t>[JIM CROW – HISTORY] </a:t>
                      </a:r>
                      <a:r>
                        <a:rPr lang="en-US" sz="1400" b="0" i="0" u="none" strike="noStrike" kern="1200" dirty="0">
                          <a:solidFill>
                            <a:schemeClr val="dk1"/>
                          </a:solidFill>
                          <a:effectLst/>
                          <a:latin typeface="Bahnschrift"/>
                          <a:ea typeface="+mn-ea"/>
                          <a:cs typeface="+mn-cs"/>
                        </a:rPr>
                        <a:t>Like poll taxes and literacy tests, laws that block people with felony convictions from voting are Jim Crow relics explicitly designed to deny voting rights to Black Americans. After the Civil War, states moved to strip Black citizens of their new voting rights. Today, these anti-voter laws continue to disproportionately target Black Americans and other communities of color. Guaranteeing the right to vote to all Americans, including those who are or have been incarcerated, makes sure all Americans have a voice in our Democracy.</a:t>
                      </a:r>
                    </a:p>
                  </a:txBody>
                  <a:tcPr marL="182880" marT="9525" marB="91440" anchor="ctr">
                    <a:solidFill>
                      <a:srgbClr val="D1A4EA"/>
                    </a:solidFill>
                  </a:tcPr>
                </a:tc>
                <a:tc>
                  <a:txBody>
                    <a:bodyPr/>
                    <a:lstStyle/>
                    <a:p>
                      <a:pPr lvl="0" algn="ctr">
                        <a:buNone/>
                      </a:pPr>
                      <a:r>
                        <a:rPr lang="en-US" sz="1800" b="1" i="0" u="none" strike="noStrike" kern="1200" noProof="0" dirty="0">
                          <a:solidFill>
                            <a:srgbClr val="000000"/>
                          </a:solidFill>
                          <a:effectLst/>
                          <a:latin typeface="Bahnschrift SemiLight"/>
                        </a:rPr>
                        <a:t>23% (50%)</a:t>
                      </a:r>
                      <a:endParaRPr lang="en-US" dirty="0">
                        <a:latin typeface="Bahnschrift SemiLight"/>
                      </a:endParaRPr>
                    </a:p>
                  </a:txBody>
                  <a:tcPr marL="182880" marR="182880" marT="9525" marB="91440" anchor="ctr">
                    <a:solidFill>
                      <a:srgbClr val="D1A4EA"/>
                    </a:solidFill>
                  </a:tcPr>
                </a:tc>
                <a:extLst>
                  <a:ext uri="{0D108BD9-81ED-4DB2-BD59-A6C34878D82A}">
                    <a16:rowId xmlns:a16="http://schemas.microsoft.com/office/drawing/2014/main" val="3403156665"/>
                  </a:ext>
                </a:extLst>
              </a:tr>
              <a:tr h="405617">
                <a:tc>
                  <a:txBody>
                    <a:bodyPr/>
                    <a:lstStyle/>
                    <a:p>
                      <a:pPr marL="91440" marR="0" lvl="0" indent="0" algn="just" rtl="0" eaLnBrk="1" fontAlgn="ctr" latinLnBrk="0" hangingPunct="1">
                        <a:lnSpc>
                          <a:spcPct val="100000"/>
                        </a:lnSpc>
                        <a:spcBef>
                          <a:spcPts val="0"/>
                        </a:spcBef>
                        <a:spcAft>
                          <a:spcPts val="0"/>
                        </a:spcAft>
                        <a:buClrTx/>
                        <a:buSzTx/>
                        <a:buFontTx/>
                        <a:buNone/>
                      </a:pPr>
                      <a:r>
                        <a:rPr lang="en-US" sz="1400" b="1" kern="1200" dirty="0">
                          <a:solidFill>
                            <a:schemeClr val="dk1"/>
                          </a:solidFill>
                          <a:effectLst/>
                          <a:latin typeface="Bahnschrift"/>
                          <a:ea typeface="+mn-ea"/>
                          <a:cs typeface="+mn-cs"/>
                        </a:rPr>
                        <a:t>[WE THE PEOPLE] </a:t>
                      </a:r>
                      <a:r>
                        <a:rPr lang="en-US" sz="1400" b="0" kern="1200" dirty="0">
                          <a:solidFill>
                            <a:schemeClr val="dk1"/>
                          </a:solidFill>
                          <a:effectLst/>
                          <a:latin typeface="Bahnschrift"/>
                          <a:ea typeface="+mn-ea"/>
                          <a:cs typeface="+mn-cs"/>
                        </a:rPr>
                        <a:t>Our constitution guarantees free elections, equal protection under the law, and freedom of speech. Voting is also fundamental to our rights and freedom as Americans. Everyone, including people who are incarcerated, should have access to the ballot box so they can have a say in the decisions that impact their lives. The “we” in “We the People” should truly include all Americans, including citizens who may be completing a sentence, both inside and outside of prison</a:t>
                      </a:r>
                      <a:endParaRPr lang="en-US" sz="1400" b="0" kern="1200" noProof="0" dirty="0">
                        <a:solidFill>
                          <a:schemeClr val="dk1"/>
                        </a:solidFill>
                        <a:effectLst/>
                        <a:latin typeface="Bahnschrift"/>
                        <a:ea typeface="+mn-ea"/>
                        <a:cs typeface="+mn-cs"/>
                      </a:endParaRPr>
                    </a:p>
                  </a:txBody>
                  <a:tcPr marL="182880" marT="9525" marB="91440" anchor="ctr">
                    <a:solidFill>
                      <a:srgbClr val="E4C9F3"/>
                    </a:solidFill>
                  </a:tcPr>
                </a:tc>
                <a:tc>
                  <a:txBody>
                    <a:bodyPr/>
                    <a:lstStyle/>
                    <a:p>
                      <a:pPr algn="ctr" fontAlgn="b"/>
                      <a:r>
                        <a:rPr lang="en-US" sz="1800" b="1" i="0" u="none" strike="noStrike" kern="1200" dirty="0">
                          <a:solidFill>
                            <a:srgbClr val="000000"/>
                          </a:solidFill>
                          <a:effectLst/>
                          <a:latin typeface="Bahnschrift SemiLight"/>
                          <a:ea typeface="+mn-ea"/>
                          <a:cs typeface="+mn-cs"/>
                        </a:rPr>
                        <a:t>23% (52%)</a:t>
                      </a:r>
                    </a:p>
                  </a:txBody>
                  <a:tcPr marL="182880" marR="182880" marT="9525" marB="91440" anchor="ctr">
                    <a:solidFill>
                      <a:srgbClr val="E4C9F3"/>
                    </a:solidFill>
                  </a:tcPr>
                </a:tc>
                <a:extLst>
                  <a:ext uri="{0D108BD9-81ED-4DB2-BD59-A6C34878D82A}">
                    <a16:rowId xmlns:a16="http://schemas.microsoft.com/office/drawing/2014/main" val="1268996255"/>
                  </a:ext>
                </a:extLst>
              </a:tr>
              <a:tr h="479727">
                <a:tc>
                  <a:txBody>
                    <a:bodyPr/>
                    <a:lstStyle/>
                    <a:p>
                      <a:pPr marL="91440" marR="0" lvl="0" indent="0" algn="just" rtl="0" eaLnBrk="1" fontAlgn="ctr" latinLnBrk="0" hangingPunct="1">
                        <a:lnSpc>
                          <a:spcPct val="100000"/>
                        </a:lnSpc>
                        <a:spcBef>
                          <a:spcPts val="0"/>
                        </a:spcBef>
                        <a:spcAft>
                          <a:spcPts val="0"/>
                        </a:spcAft>
                        <a:buClrTx/>
                        <a:buSzTx/>
                        <a:buFontTx/>
                        <a:buNone/>
                      </a:pPr>
                      <a:r>
                        <a:rPr lang="en-US" sz="1400" b="1" kern="1200" dirty="0">
                          <a:solidFill>
                            <a:schemeClr val="dk1"/>
                          </a:solidFill>
                          <a:effectLst/>
                          <a:latin typeface="Bahnschrift"/>
                          <a:ea typeface="+mn-ea"/>
                          <a:cs typeface="+mn-cs"/>
                        </a:rPr>
                        <a:t>[MASS INCARCERATION/ REPRESENTATION - CLASS] </a:t>
                      </a:r>
                      <a:r>
                        <a:rPr lang="en-US" sz="1400" b="0" kern="1200" dirty="0">
                          <a:solidFill>
                            <a:schemeClr val="dk1"/>
                          </a:solidFill>
                          <a:effectLst/>
                          <a:latin typeface="Bahnschrift"/>
                          <a:ea typeface="+mn-ea"/>
                          <a:cs typeface="+mn-cs"/>
                        </a:rPr>
                        <a:t>Due to biases and inequities in our criminal legal system, poor people are more likely to be incarcerated than their wealthier counterparts. For many people, life after prison only means partial citizenship, as formerly incarcerated people often experience limited opportunities for employment, housing, and voting. As we work to reimagine our criminal legal system to be more fair and equitable, one of the first changes we can make is to restore voting rights to people who are most impacted by that system, inside and outside prisons. </a:t>
                      </a:r>
                      <a:endParaRPr lang="en-US" sz="1400" b="0" kern="1200" noProof="0" dirty="0">
                        <a:solidFill>
                          <a:schemeClr val="dk1"/>
                        </a:solidFill>
                        <a:effectLst/>
                        <a:latin typeface="Bahnschrift"/>
                        <a:ea typeface="+mn-ea"/>
                        <a:cs typeface="+mn-cs"/>
                      </a:endParaRPr>
                    </a:p>
                  </a:txBody>
                  <a:tcPr marL="182880" marT="9525" marB="91440" anchor="ctr">
                    <a:solidFill>
                      <a:srgbClr val="D1A4EA"/>
                    </a:solidFill>
                  </a:tcPr>
                </a:tc>
                <a:tc>
                  <a:txBody>
                    <a:bodyPr/>
                    <a:lstStyle/>
                    <a:p>
                      <a:pPr algn="ctr" fontAlgn="b"/>
                      <a:r>
                        <a:rPr lang="en-US" sz="1800" b="1" i="0" u="none" strike="noStrike" kern="1200" dirty="0">
                          <a:solidFill>
                            <a:srgbClr val="000000"/>
                          </a:solidFill>
                          <a:effectLst/>
                          <a:latin typeface="Bahnschrift SemiLight"/>
                          <a:ea typeface="+mn-ea"/>
                          <a:cs typeface="+mn-cs"/>
                        </a:rPr>
                        <a:t>23% (50%)</a:t>
                      </a:r>
                    </a:p>
                  </a:txBody>
                  <a:tcPr marL="182880" marR="182880" marT="9525" marB="91440" anchor="ctr">
                    <a:solidFill>
                      <a:srgbClr val="D1A4EA"/>
                    </a:solidFill>
                  </a:tcPr>
                </a:tc>
                <a:extLst>
                  <a:ext uri="{0D108BD9-81ED-4DB2-BD59-A6C34878D82A}">
                    <a16:rowId xmlns:a16="http://schemas.microsoft.com/office/drawing/2014/main" val="593681722"/>
                  </a:ext>
                </a:extLst>
              </a:tr>
              <a:tr h="405617">
                <a:tc>
                  <a:txBody>
                    <a:bodyPr/>
                    <a:lstStyle/>
                    <a:p>
                      <a:r>
                        <a:rPr lang="en-US" sz="1400" b="1" kern="1200" dirty="0">
                          <a:solidFill>
                            <a:schemeClr val="dk1"/>
                          </a:solidFill>
                          <a:effectLst/>
                          <a:latin typeface="Bahnschrift"/>
                          <a:ea typeface="+mn-ea"/>
                          <a:cs typeface="+mn-cs"/>
                        </a:rPr>
                        <a:t>[JIM CROW - NUMBERS] </a:t>
                      </a:r>
                      <a:r>
                        <a:rPr lang="en-US" sz="1400" b="0" kern="1200" dirty="0">
                          <a:solidFill>
                            <a:schemeClr val="dk1"/>
                          </a:solidFill>
                          <a:effectLst/>
                          <a:latin typeface="Bahnschrift"/>
                          <a:ea typeface="+mn-ea"/>
                          <a:cs typeface="+mn-cs"/>
                        </a:rPr>
                        <a:t>Blocking people with felony convictions from voting started in the Jim Crow era as an intentional strategy to keep Black people from voting because they are disproportionately impacted by the biased criminal legal system. Black Americans are incarcerated in state prisons at nearly 5 times the rate of white Americans. This racist strategy still impacts much of the country today. Guaranteeing the right to vote to all Americans, including those who are or have been incarcerated, makes sure all Americans have a voice in our Democracy.</a:t>
                      </a:r>
                    </a:p>
                  </a:txBody>
                  <a:tcPr marL="182880" marT="9525" marB="91440" anchor="ctr">
                    <a:solidFill>
                      <a:srgbClr val="E4C9F3"/>
                    </a:solidFill>
                  </a:tcPr>
                </a:tc>
                <a:tc>
                  <a:txBody>
                    <a:bodyPr/>
                    <a:lstStyle/>
                    <a:p>
                      <a:pPr lvl="0" algn="ctr">
                        <a:buNone/>
                      </a:pPr>
                      <a:r>
                        <a:rPr lang="en-US" sz="1800" b="1" i="0" u="none" strike="noStrike" kern="1200" noProof="0" dirty="0">
                          <a:solidFill>
                            <a:srgbClr val="000000"/>
                          </a:solidFill>
                          <a:effectLst/>
                          <a:latin typeface="Bahnschrift SemiLight"/>
                        </a:rPr>
                        <a:t>22% (50%)</a:t>
                      </a:r>
                    </a:p>
                  </a:txBody>
                  <a:tcPr marL="182880" marR="182880" marT="9525" marB="91440" anchor="ctr">
                    <a:solidFill>
                      <a:srgbClr val="E4C9F3"/>
                    </a:solidFill>
                  </a:tcPr>
                </a:tc>
                <a:extLst>
                  <a:ext uri="{0D108BD9-81ED-4DB2-BD59-A6C34878D82A}">
                    <a16:rowId xmlns:a16="http://schemas.microsoft.com/office/drawing/2014/main" val="1650663979"/>
                  </a:ext>
                </a:extLst>
              </a:tr>
            </a:tbl>
          </a:graphicData>
        </a:graphic>
      </p:graphicFrame>
    </p:spTree>
    <p:extLst>
      <p:ext uri="{BB962C8B-B14F-4D97-AF65-F5344CB8AC3E}">
        <p14:creationId xmlns:p14="http://schemas.microsoft.com/office/powerpoint/2010/main" val="224270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p:nvPr>
        </p:nvSpPr>
        <p:spPr>
          <a:xfrm>
            <a:off x="445689" y="23956"/>
            <a:ext cx="11521440" cy="731520"/>
          </a:xfrm>
        </p:spPr>
        <p:txBody>
          <a:bodyPr>
            <a:normAutofit/>
          </a:bodyPr>
          <a:lstStyle/>
          <a:p>
            <a:pPr algn="ctr"/>
            <a:r>
              <a:rPr lang="en-US" sz="3200" dirty="0">
                <a:solidFill>
                  <a:srgbClr val="9C00E2"/>
                </a:solidFill>
                <a:latin typeface="Bahnschrift" panose="020B0502040204020203" pitchFamily="34" charset="0"/>
              </a:rPr>
              <a:t> </a:t>
            </a:r>
            <a:r>
              <a:rPr lang="en-US" sz="3200">
                <a:solidFill>
                  <a:srgbClr val="9C00E2"/>
                </a:solidFill>
                <a:latin typeface="Bahnschrift" panose="020B0502040204020203" pitchFamily="34" charset="0"/>
              </a:rPr>
              <a:t>Third</a:t>
            </a:r>
            <a:r>
              <a:rPr lang="en-US" sz="3200" dirty="0">
                <a:solidFill>
                  <a:srgbClr val="9C00E2"/>
                </a:solidFill>
                <a:latin typeface="Bahnschrift" panose="020B0502040204020203" pitchFamily="34" charset="0"/>
              </a:rPr>
              <a:t> Tier Messages</a:t>
            </a:r>
          </a:p>
        </p:txBody>
      </p:sp>
      <p:sp>
        <p:nvSpPr>
          <p:cNvPr id="4" name="Rectangle 3">
            <a:extLst>
              <a:ext uri="{FF2B5EF4-FFF2-40B4-BE49-F238E27FC236}">
                <a16:creationId xmlns:a16="http://schemas.microsoft.com/office/drawing/2014/main" id="{2E2A27DA-06E2-4BF7-90CD-DA32AE878A76}"/>
              </a:ext>
            </a:extLst>
          </p:cNvPr>
          <p:cNvSpPr/>
          <p:nvPr/>
        </p:nvSpPr>
        <p:spPr>
          <a:xfrm>
            <a:off x="60960" y="6464924"/>
            <a:ext cx="30235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rPr>
              <a:t>Sorted by % Very Convincing</a:t>
            </a:r>
          </a:p>
        </p:txBody>
      </p:sp>
      <p:graphicFrame>
        <p:nvGraphicFramePr>
          <p:cNvPr id="6" name="Table 5">
            <a:extLst>
              <a:ext uri="{FF2B5EF4-FFF2-40B4-BE49-F238E27FC236}">
                <a16:creationId xmlns:a16="http://schemas.microsoft.com/office/drawing/2014/main" id="{C629ED2F-ADEF-4B1F-B859-0A9B25B1ADFC}"/>
              </a:ext>
            </a:extLst>
          </p:cNvPr>
          <p:cNvGraphicFramePr>
            <a:graphicFrameLocks noGrp="1"/>
          </p:cNvGraphicFramePr>
          <p:nvPr>
            <p:extLst>
              <p:ext uri="{D42A27DB-BD31-4B8C-83A1-F6EECF244321}">
                <p14:modId xmlns:p14="http://schemas.microsoft.com/office/powerpoint/2010/main" val="3432934486"/>
              </p:ext>
            </p:extLst>
          </p:nvPr>
        </p:nvGraphicFramePr>
        <p:xfrm>
          <a:off x="331228" y="773490"/>
          <a:ext cx="11750363" cy="5402580"/>
        </p:xfrm>
        <a:graphic>
          <a:graphicData uri="http://schemas.openxmlformats.org/drawingml/2006/table">
            <a:tbl>
              <a:tblPr firstRow="1" firstCol="1" bandRow="1">
                <a:tableStyleId>{69CF1AB2-1976-4502-BF36-3FF5EA218861}</a:tableStyleId>
              </a:tblPr>
              <a:tblGrid>
                <a:gridCol w="10334698">
                  <a:extLst>
                    <a:ext uri="{9D8B030D-6E8A-4147-A177-3AD203B41FA5}">
                      <a16:colId xmlns:a16="http://schemas.microsoft.com/office/drawing/2014/main" val="3463917232"/>
                    </a:ext>
                  </a:extLst>
                </a:gridCol>
                <a:gridCol w="1415665">
                  <a:extLst>
                    <a:ext uri="{9D8B030D-6E8A-4147-A177-3AD203B41FA5}">
                      <a16:colId xmlns:a16="http://schemas.microsoft.com/office/drawing/2014/main" val="1345781191"/>
                    </a:ext>
                  </a:extLst>
                </a:gridCol>
              </a:tblGrid>
              <a:tr h="610066">
                <a:tc>
                  <a:txBody>
                    <a:bodyPr/>
                    <a:lstStyle/>
                    <a:p>
                      <a:pPr marL="57150" marR="0" algn="ctr">
                        <a:spcBef>
                          <a:spcPts val="0"/>
                        </a:spcBef>
                        <a:spcAft>
                          <a:spcPts val="600"/>
                        </a:spcAft>
                      </a:pPr>
                      <a:r>
                        <a:rPr lang="en-US" sz="1600" b="1" dirty="0">
                          <a:solidFill>
                            <a:schemeClr val="bg1"/>
                          </a:solidFill>
                          <a:effectLst/>
                          <a:latin typeface="Bahnschrift"/>
                          <a:ea typeface="DejaVu Sans"/>
                          <a:cs typeface="DejaVu Sans"/>
                        </a:rPr>
                        <a:t>STATEMENT- Full text</a:t>
                      </a:r>
                    </a:p>
                  </a:txBody>
                  <a:tcPr marL="182880" marR="182880" marT="0" marB="0" anchor="ctr">
                    <a:solidFill>
                      <a:srgbClr val="A751D7"/>
                    </a:solidFill>
                  </a:tcPr>
                </a:tc>
                <a:tc>
                  <a:txBody>
                    <a:bodyPr/>
                    <a:lstStyle/>
                    <a:p>
                      <a:pPr marL="57150" marR="0" algn="ctr">
                        <a:spcBef>
                          <a:spcPts val="0"/>
                        </a:spcBef>
                        <a:spcAft>
                          <a:spcPts val="600"/>
                        </a:spcAft>
                      </a:pPr>
                      <a:r>
                        <a:rPr lang="en-US" sz="1600" b="1" kern="1200">
                          <a:solidFill>
                            <a:schemeClr val="bg1"/>
                          </a:solidFill>
                          <a:effectLst/>
                          <a:latin typeface="Bahnschrift"/>
                          <a:ea typeface="DejaVu Sans"/>
                          <a:cs typeface="DejaVu Sans"/>
                        </a:rPr>
                        <a:t>% very convincing (%total)</a:t>
                      </a:r>
                    </a:p>
                  </a:txBody>
                  <a:tcPr marL="0" marR="0" marT="0" marB="0" anchor="ctr">
                    <a:solidFill>
                      <a:srgbClr val="A751D7"/>
                    </a:solidFill>
                  </a:tcPr>
                </a:tc>
                <a:extLst>
                  <a:ext uri="{0D108BD9-81ED-4DB2-BD59-A6C34878D82A}">
                    <a16:rowId xmlns:a16="http://schemas.microsoft.com/office/drawing/2014/main" val="1198599966"/>
                  </a:ext>
                </a:extLst>
              </a:tr>
              <a:tr h="557036">
                <a:tc>
                  <a:txBody>
                    <a:bodyPr/>
                    <a:lstStyle/>
                    <a:p>
                      <a:pPr marL="91440" marR="0" lvl="0" indent="0" algn="just">
                        <a:lnSpc>
                          <a:spcPct val="100000"/>
                        </a:lnSpc>
                        <a:spcBef>
                          <a:spcPts val="0"/>
                        </a:spcBef>
                        <a:spcAft>
                          <a:spcPts val="0"/>
                        </a:spcAft>
                        <a:buNone/>
                      </a:pPr>
                      <a:r>
                        <a:rPr lang="en-US" sz="1400" b="1" i="0" u="none" strike="noStrike" kern="1200">
                          <a:solidFill>
                            <a:schemeClr val="dk1"/>
                          </a:solidFill>
                          <a:effectLst/>
                          <a:latin typeface="Bahnschrift"/>
                          <a:ea typeface="+mn-ea"/>
                          <a:cs typeface="+mn-cs"/>
                        </a:rPr>
                        <a:t>[MASS INCARCERATION/ REPRESENTATION - RACE] </a:t>
                      </a:r>
                      <a:r>
                        <a:rPr lang="en-US" sz="1400" b="0" i="0" u="none" strike="noStrike" kern="1200">
                          <a:solidFill>
                            <a:schemeClr val="dk1"/>
                          </a:solidFill>
                          <a:effectLst/>
                          <a:latin typeface="Bahnschrift"/>
                          <a:ea typeface="+mn-ea"/>
                          <a:cs typeface="+mn-cs"/>
                        </a:rPr>
                        <a:t>Due to biases and inequities in our criminal legal system, people of color are more likely to be incarcerated than their white counterparts. For many people, life after prison means partial citizenship, as formerly incarcerated people often experience limited opportunities for employment, housing, and voting. As we work to reimagine our criminal legal system to be more fair and equitable, one of the first changes we can make is to restore voting rights to people who are most impacted by that system, inside and outside prisons. </a:t>
                      </a:r>
                    </a:p>
                  </a:txBody>
                  <a:tcPr marL="182880" marT="9525" marB="91440" anchor="ctr">
                    <a:solidFill>
                      <a:srgbClr val="E4C9F3"/>
                    </a:solidFill>
                  </a:tcPr>
                </a:tc>
                <a:tc>
                  <a:txBody>
                    <a:bodyPr/>
                    <a:lstStyle/>
                    <a:p>
                      <a:pPr lvl="0" algn="ctr">
                        <a:buNone/>
                      </a:pPr>
                      <a:r>
                        <a:rPr lang="en-US" sz="1600" b="1" i="0" u="none" strike="noStrike" kern="1200" noProof="0" dirty="0">
                          <a:solidFill>
                            <a:srgbClr val="000000"/>
                          </a:solidFill>
                          <a:effectLst/>
                          <a:latin typeface="Bahnschrift SemiLight"/>
                        </a:rPr>
                        <a:t>22% (50%)</a:t>
                      </a:r>
                      <a:endParaRPr lang="en-US" sz="1600" dirty="0">
                        <a:latin typeface="Bahnschrift SemiLight"/>
                      </a:endParaRPr>
                    </a:p>
                  </a:txBody>
                  <a:tcPr marL="182880" marR="182880" marT="9525" marB="91440" anchor="ctr">
                    <a:solidFill>
                      <a:srgbClr val="E4C9F3"/>
                    </a:solidFill>
                  </a:tcPr>
                </a:tc>
                <a:extLst>
                  <a:ext uri="{0D108BD9-81ED-4DB2-BD59-A6C34878D82A}">
                    <a16:rowId xmlns:a16="http://schemas.microsoft.com/office/drawing/2014/main" val="3403156665"/>
                  </a:ext>
                </a:extLst>
              </a:tr>
              <a:tr h="658920">
                <a:tc>
                  <a:txBody>
                    <a:bodyPr/>
                    <a:lstStyle/>
                    <a:p>
                      <a:pPr marL="91440" marR="0" lvl="0" indent="0" algn="just" rtl="0" eaLnBrk="1" fontAlgn="ctr" latinLnBrk="0" hangingPunct="1">
                        <a:lnSpc>
                          <a:spcPct val="100000"/>
                        </a:lnSpc>
                        <a:spcBef>
                          <a:spcPts val="0"/>
                        </a:spcBef>
                        <a:spcAft>
                          <a:spcPts val="0"/>
                        </a:spcAft>
                        <a:buClrTx/>
                        <a:buSzTx/>
                        <a:buFontTx/>
                        <a:buNone/>
                      </a:pPr>
                      <a:r>
                        <a:rPr lang="en-US" sz="1400" b="1" i="0" u="none" strike="noStrike" kern="1200" noProof="0">
                          <a:solidFill>
                            <a:schemeClr val="dk1"/>
                          </a:solidFill>
                          <a:effectLst/>
                          <a:latin typeface="Bahnschrift"/>
                          <a:ea typeface="+mn-ea"/>
                          <a:cs typeface="+mn-cs"/>
                        </a:rPr>
                        <a:t>[SOCIETY STRONGER] </a:t>
                      </a:r>
                      <a:r>
                        <a:rPr lang="en-US" sz="1400" b="0" i="0" u="none" strike="noStrike" kern="1200" noProof="0">
                          <a:solidFill>
                            <a:schemeClr val="dk1"/>
                          </a:solidFill>
                          <a:effectLst/>
                          <a:latin typeface="Bahnschrift"/>
                          <a:ea typeface="+mn-ea"/>
                          <a:cs typeface="+mn-cs"/>
                        </a:rPr>
                        <a:t>Mass incarceration damages our communities, whether we’re Black, brown, or white, in many ways. It divides families, harms children, and steals resources away from other community needs. To reverse that harm, we need to keep people from re-entering the criminal legal system. We know that civic engagement reduces the likelihood that someone returns to prison again because they feel connected to their community. By restoring voting rights to incarcerated people, we can reduce recidivism and make our society stronger. </a:t>
                      </a:r>
                    </a:p>
                  </a:txBody>
                  <a:tcPr marL="182880" marT="9525" marB="91440" anchor="ctr">
                    <a:solidFill>
                      <a:srgbClr val="D1A4EA"/>
                    </a:solidFill>
                  </a:tcPr>
                </a:tc>
                <a:tc>
                  <a:txBody>
                    <a:bodyPr/>
                    <a:lstStyle/>
                    <a:p>
                      <a:pPr algn="ctr" fontAlgn="b"/>
                      <a:r>
                        <a:rPr lang="en-US" sz="1600" b="1" i="0" u="none" strike="noStrike" kern="1200" dirty="0">
                          <a:solidFill>
                            <a:srgbClr val="000000"/>
                          </a:solidFill>
                          <a:effectLst/>
                          <a:latin typeface="Bahnschrift SemiLight"/>
                          <a:ea typeface="+mn-ea"/>
                          <a:cs typeface="+mn-cs"/>
                        </a:rPr>
                        <a:t>22% (52%)</a:t>
                      </a:r>
                    </a:p>
                  </a:txBody>
                  <a:tcPr marL="182880" marR="182880" marT="9525" marB="91440" anchor="ctr">
                    <a:solidFill>
                      <a:srgbClr val="D1A4EA"/>
                    </a:solidFill>
                  </a:tcPr>
                </a:tc>
                <a:extLst>
                  <a:ext uri="{0D108BD9-81ED-4DB2-BD59-A6C34878D82A}">
                    <a16:rowId xmlns:a16="http://schemas.microsoft.com/office/drawing/2014/main" val="1268996255"/>
                  </a:ext>
                </a:extLst>
              </a:tr>
              <a:tr h="557036">
                <a:tc>
                  <a:txBody>
                    <a:bodyPr/>
                    <a:lstStyle/>
                    <a:p>
                      <a:pPr marL="91440" marR="0" lvl="0" indent="0" algn="just" rtl="0" eaLnBrk="1" fontAlgn="ctr" latinLnBrk="0" hangingPunct="1">
                        <a:lnSpc>
                          <a:spcPct val="100000"/>
                        </a:lnSpc>
                        <a:spcBef>
                          <a:spcPts val="0"/>
                        </a:spcBef>
                        <a:spcAft>
                          <a:spcPts val="0"/>
                        </a:spcAft>
                        <a:buClrTx/>
                        <a:buSzTx/>
                        <a:buFontTx/>
                        <a:buNone/>
                      </a:pPr>
                      <a:r>
                        <a:rPr lang="en-US" sz="1400" b="1" i="0" u="none" strike="noStrike" kern="1200">
                          <a:solidFill>
                            <a:schemeClr val="dk1"/>
                          </a:solidFill>
                          <a:effectLst/>
                          <a:latin typeface="Bahnschrift"/>
                          <a:ea typeface="+mn-ea"/>
                          <a:cs typeface="+mn-cs"/>
                        </a:rPr>
                        <a:t>[ELECTIONS/ STACKED DECK] </a:t>
                      </a:r>
                      <a:r>
                        <a:rPr lang="en-US" sz="1400" b="0" i="0" u="none" strike="noStrike" kern="1200">
                          <a:solidFill>
                            <a:schemeClr val="dk1"/>
                          </a:solidFill>
                          <a:effectLst/>
                          <a:latin typeface="Bahnschrift"/>
                          <a:ea typeface="+mn-ea"/>
                          <a:cs typeface="+mn-cs"/>
                        </a:rPr>
                        <a:t>Some politicians see taking away people’s freedom to vote as a way to keep more power for themselves. By blocking incarcerated people from voting, knowing that people of color are prosecuted more often, they hope to silence certain communities’ voices. Our elections cannot be considered free and fair when large numbers of citizens are denied their freedom to vote. Allowing all citizens in our communities to vote gives Americans who are directly impacted by our criminal legal system a valued voice in our democracy.</a:t>
                      </a:r>
                      <a:endParaRPr lang="en-US" sz="1400" b="0" i="0" u="none" strike="noStrike" kern="1200" noProof="0">
                        <a:solidFill>
                          <a:schemeClr val="dk1"/>
                        </a:solidFill>
                        <a:effectLst/>
                        <a:latin typeface="Bahnschrift"/>
                        <a:ea typeface="+mn-ea"/>
                        <a:cs typeface="+mn-cs"/>
                      </a:endParaRPr>
                    </a:p>
                  </a:txBody>
                  <a:tcPr marL="182880" marT="9525" marB="91440" anchor="ctr">
                    <a:solidFill>
                      <a:srgbClr val="E4C9F3"/>
                    </a:solidFill>
                  </a:tcPr>
                </a:tc>
                <a:tc>
                  <a:txBody>
                    <a:bodyPr/>
                    <a:lstStyle/>
                    <a:p>
                      <a:pPr algn="ctr" fontAlgn="b"/>
                      <a:r>
                        <a:rPr lang="en-US" sz="1600" b="1" i="0" u="none" strike="noStrike" kern="1200" dirty="0">
                          <a:solidFill>
                            <a:srgbClr val="000000"/>
                          </a:solidFill>
                          <a:effectLst/>
                          <a:latin typeface="Bahnschrift SemiLight"/>
                          <a:ea typeface="+mn-ea"/>
                          <a:cs typeface="+mn-cs"/>
                        </a:rPr>
                        <a:t>22% (49%)</a:t>
                      </a:r>
                    </a:p>
                  </a:txBody>
                  <a:tcPr marL="182880" marR="182880" marT="9525" marB="91440" anchor="ctr">
                    <a:solidFill>
                      <a:srgbClr val="E4C9F3"/>
                    </a:solidFill>
                  </a:tcPr>
                </a:tc>
                <a:extLst>
                  <a:ext uri="{0D108BD9-81ED-4DB2-BD59-A6C34878D82A}">
                    <a16:rowId xmlns:a16="http://schemas.microsoft.com/office/drawing/2014/main" val="593681722"/>
                  </a:ext>
                </a:extLst>
              </a:tr>
              <a:tr h="539766">
                <a:tc>
                  <a:txBody>
                    <a:bodyPr/>
                    <a:lstStyle/>
                    <a:p>
                      <a:pPr marL="91440" marR="0" lvl="0" indent="0" algn="just" rtl="0" eaLnBrk="1" fontAlgn="ctr" latinLnBrk="0" hangingPunct="1">
                        <a:lnSpc>
                          <a:spcPct val="100000"/>
                        </a:lnSpc>
                        <a:spcBef>
                          <a:spcPts val="0"/>
                        </a:spcBef>
                        <a:spcAft>
                          <a:spcPts val="0"/>
                        </a:spcAft>
                        <a:buClrTx/>
                        <a:buSzTx/>
                        <a:buFontTx/>
                        <a:buNone/>
                      </a:pPr>
                      <a:r>
                        <a:rPr lang="en-US" sz="1400" b="1" i="0" u="none" strike="noStrike" kern="1200">
                          <a:solidFill>
                            <a:schemeClr val="dk1"/>
                          </a:solidFill>
                          <a:effectLst/>
                          <a:latin typeface="Bahnschrift"/>
                          <a:ea typeface="+mn-ea"/>
                          <a:cs typeface="+mn-cs"/>
                        </a:rPr>
                        <a:t>[RACIALIZED CAPITALISM] </a:t>
                      </a:r>
                      <a:r>
                        <a:rPr lang="en-US" sz="1400" b="0" i="0" u="none" strike="noStrike" kern="1200">
                          <a:solidFill>
                            <a:schemeClr val="dk1"/>
                          </a:solidFill>
                          <a:effectLst/>
                          <a:latin typeface="Bahnschrift"/>
                          <a:ea typeface="+mn-ea"/>
                          <a:cs typeface="+mn-cs"/>
                        </a:rPr>
                        <a:t>Incarceration and the prison industrial complex make billions of dollars across the country every year, and many people who are incarcerated work low or no-paying jobs to benefit others, like fighting wildfires. The prison system dehumanizes those who move through it rather than helping them, and strips away many basic rights that every American is guaranteed. Ensuring that all citizens can vote restores some of the dignity that is stripped away by an unjust and dehumanizing system.</a:t>
                      </a:r>
                      <a:endParaRPr lang="en-US" sz="1400" b="0" i="0" u="none" strike="noStrike" kern="1200" noProof="0">
                        <a:solidFill>
                          <a:schemeClr val="dk1"/>
                        </a:solidFill>
                        <a:effectLst/>
                        <a:latin typeface="Bahnschrift"/>
                        <a:ea typeface="+mn-ea"/>
                        <a:cs typeface="+mn-cs"/>
                      </a:endParaRPr>
                    </a:p>
                  </a:txBody>
                  <a:tcPr marL="182880" marT="9525" marB="91440" anchor="ctr">
                    <a:solidFill>
                      <a:srgbClr val="D1A4EA"/>
                    </a:solidFill>
                  </a:tcPr>
                </a:tc>
                <a:tc>
                  <a:txBody>
                    <a:bodyPr/>
                    <a:lstStyle/>
                    <a:p>
                      <a:pPr lvl="0" algn="ctr">
                        <a:buNone/>
                      </a:pPr>
                      <a:r>
                        <a:rPr lang="en-US" sz="1600" b="1" i="0" u="none" strike="noStrike" kern="1200" noProof="0" dirty="0">
                          <a:solidFill>
                            <a:srgbClr val="000000"/>
                          </a:solidFill>
                          <a:effectLst/>
                          <a:latin typeface="Bahnschrift SemiLight"/>
                        </a:rPr>
                        <a:t>21% (51%)</a:t>
                      </a:r>
                    </a:p>
                  </a:txBody>
                  <a:tcPr marL="182880" marR="182880" marT="9525" marB="91440" anchor="ctr">
                    <a:solidFill>
                      <a:srgbClr val="D1A4EA"/>
                    </a:solidFill>
                  </a:tcPr>
                </a:tc>
                <a:extLst>
                  <a:ext uri="{0D108BD9-81ED-4DB2-BD59-A6C34878D82A}">
                    <a16:rowId xmlns:a16="http://schemas.microsoft.com/office/drawing/2014/main" val="1650663979"/>
                  </a:ext>
                </a:extLst>
              </a:tr>
            </a:tbl>
          </a:graphicData>
        </a:graphic>
      </p:graphicFrame>
    </p:spTree>
    <p:extLst>
      <p:ext uri="{BB962C8B-B14F-4D97-AF65-F5344CB8AC3E}">
        <p14:creationId xmlns:p14="http://schemas.microsoft.com/office/powerpoint/2010/main" val="243246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A22085-9201-4C28-868C-73071ACE6525}"/>
              </a:ext>
            </a:extLst>
          </p:cNvPr>
          <p:cNvSpPr txBox="1"/>
          <p:nvPr/>
        </p:nvSpPr>
        <p:spPr bwMode="auto">
          <a:xfrm>
            <a:off x="436913" y="1050690"/>
            <a:ext cx="11318174" cy="5339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p>
            <a:pPr marL="342900" marR="0" lvl="0" indent="-342900" algn="just">
              <a:spcBef>
                <a:spcPts val="0"/>
              </a:spcBef>
              <a:spcAft>
                <a:spcPts val="1200"/>
              </a:spcAft>
              <a:buFont typeface="Symbol" panose="05050102010706020507" pitchFamily="18" charset="2"/>
              <a:buChar char=""/>
            </a:pPr>
            <a:r>
              <a:rPr lang="en-US" sz="2400" dirty="0">
                <a:latin typeface="Bahnschrift" panose="020B0502040204020203" pitchFamily="34" charset="0"/>
                <a:ea typeface="Times New Roman" panose="02020603050405020304" pitchFamily="18" charset="0"/>
              </a:rPr>
              <a:t>Although our study resulted in a number of exciting findings, we believe this should only be the beginning of research on this issue. Further areas of research that we would recommend exploring include;</a:t>
            </a:r>
          </a:p>
          <a:p>
            <a:pPr marL="800100" lvl="1" indent="-342900" algn="just">
              <a:spcAft>
                <a:spcPts val="1200"/>
              </a:spcAft>
              <a:buFont typeface="Symbol" panose="05050102010706020507" pitchFamily="18" charset="2"/>
              <a:buChar char=""/>
            </a:pPr>
            <a:r>
              <a:rPr lang="en-US" sz="2400" dirty="0">
                <a:latin typeface="Bahnschrift" panose="020B0502040204020203" pitchFamily="34" charset="0"/>
                <a:ea typeface="Times New Roman" panose="02020603050405020304" pitchFamily="18" charset="0"/>
              </a:rPr>
              <a:t>Qualitative and quantitative work that focus on affected populations, including incarcerated Americans and Americans who have been convicted of felonies who are no longer incarcerated. </a:t>
            </a:r>
          </a:p>
          <a:p>
            <a:pPr marL="800100" lvl="1" indent="-342900" algn="just">
              <a:spcAft>
                <a:spcPts val="1200"/>
              </a:spcAft>
              <a:buFont typeface="Symbol" panose="05050102010706020507" pitchFamily="18" charset="2"/>
              <a:buChar char=""/>
            </a:pPr>
            <a:r>
              <a:rPr lang="en-US" sz="2400" dirty="0">
                <a:latin typeface="Bahnschrift" panose="020B0502040204020203" pitchFamily="34" charset="0"/>
                <a:ea typeface="Times New Roman" panose="02020603050405020304" pitchFamily="18" charset="0"/>
              </a:rPr>
              <a:t>Qualitative research such as focus groups to further probe on the beliefs and knowledge voters have around felony convictions, explore the nuances of the right vs the privilege of voting, and workshop messaging language around race and disenfranchisement</a:t>
            </a:r>
          </a:p>
          <a:p>
            <a:pPr marL="800100" lvl="1" indent="-342900" algn="just">
              <a:spcAft>
                <a:spcPts val="1200"/>
              </a:spcAft>
              <a:buFont typeface="Symbol" panose="05050102010706020507" pitchFamily="18" charset="2"/>
              <a:buChar char=""/>
            </a:pPr>
            <a:r>
              <a:rPr lang="en-US" sz="2400" dirty="0">
                <a:latin typeface="Bahnschrift" panose="020B0502040204020203" pitchFamily="34" charset="0"/>
                <a:ea typeface="Times New Roman" panose="02020603050405020304" pitchFamily="18" charset="0"/>
              </a:rPr>
              <a:t>State-specific research to support partners and better explore the nuances of specific target states</a:t>
            </a:r>
            <a:endParaRPr lang="en-US" dirty="0">
              <a:latin typeface="Bahnschrift" panose="020B0502040204020203" pitchFamily="34" charset="0"/>
              <a:ea typeface="Times New Roman" panose="02020603050405020304" pitchFamily="18" charset="0"/>
            </a:endParaRPr>
          </a:p>
        </p:txBody>
      </p:sp>
      <p:sp>
        <p:nvSpPr>
          <p:cNvPr id="7" name="Title 1">
            <a:extLst>
              <a:ext uri="{FF2B5EF4-FFF2-40B4-BE49-F238E27FC236}">
                <a16:creationId xmlns:a16="http://schemas.microsoft.com/office/drawing/2014/main" id="{CF247A5C-DCC5-47D2-901D-D0B2A606D1DD}"/>
              </a:ext>
            </a:extLst>
          </p:cNvPr>
          <p:cNvSpPr txBox="1">
            <a:spLocks/>
          </p:cNvSpPr>
          <p:nvPr/>
        </p:nvSpPr>
        <p:spPr bwMode="auto">
          <a:xfrm>
            <a:off x="436913" y="369698"/>
            <a:ext cx="11220202" cy="619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aseline="-100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pPr marL="0" marR="0" lvl="0" indent="0" algn="l" defTabSz="914400" rtl="0" eaLnBrk="1" fontAlgn="base" latinLnBrk="0" hangingPunct="1">
              <a:lnSpc>
                <a:spcPts val="600"/>
              </a:lnSpc>
              <a:spcBef>
                <a:spcPct val="0"/>
              </a:spcBef>
              <a:spcAft>
                <a:spcPct val="0"/>
              </a:spcAft>
              <a:buClrTx/>
              <a:buSzTx/>
              <a:buFontTx/>
              <a:buNone/>
              <a:tabLst/>
              <a:defRPr/>
            </a:pPr>
            <a:r>
              <a:rPr kumimoji="0" lang="en-US" sz="4400" b="0" i="0" u="none" strike="noStrike" kern="0" cap="none" spc="0" normalizeH="0" baseline="-10000" noProof="0" dirty="0">
                <a:ln>
                  <a:noFill/>
                </a:ln>
                <a:solidFill>
                  <a:srgbClr val="0085B4"/>
                </a:solidFill>
                <a:effectLst/>
                <a:uLnTx/>
                <a:uFillTx/>
                <a:latin typeface="Bahnschrift" panose="020B0502040204020203" pitchFamily="34" charset="0"/>
                <a:ea typeface="MS PGothic" pitchFamily="34" charset="-128"/>
              </a:rPr>
              <a:t>Future Areas of Research</a:t>
            </a:r>
          </a:p>
        </p:txBody>
      </p:sp>
    </p:spTree>
    <p:extLst>
      <p:ext uri="{BB962C8B-B14F-4D97-AF65-F5344CB8AC3E}">
        <p14:creationId xmlns:p14="http://schemas.microsoft.com/office/powerpoint/2010/main" val="100196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ig-puzzle3">
            <a:extLst>
              <a:ext uri="{FF2B5EF4-FFF2-40B4-BE49-F238E27FC236}">
                <a16:creationId xmlns:a16="http://schemas.microsoft.com/office/drawing/2014/main" id="{81362555-F796-4EE1-9C05-A005C0E1F8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3175" b="26528"/>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8527300-A66A-432B-B0A6-0903646A94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690" y="1624757"/>
            <a:ext cx="4023162" cy="1714758"/>
          </a:xfrm>
          <a:prstGeom prst="rect">
            <a:avLst/>
          </a:prstGeom>
          <a:noFill/>
          <a:ln>
            <a:noFill/>
          </a:ln>
        </p:spPr>
      </p:pic>
      <p:sp>
        <p:nvSpPr>
          <p:cNvPr id="6" name="Text Box 8">
            <a:extLst>
              <a:ext uri="{FF2B5EF4-FFF2-40B4-BE49-F238E27FC236}">
                <a16:creationId xmlns:a16="http://schemas.microsoft.com/office/drawing/2014/main" id="{7A537F90-D7A6-45F2-AA42-70AA2D2826E0}"/>
              </a:ext>
            </a:extLst>
          </p:cNvPr>
          <p:cNvSpPr txBox="1">
            <a:spLocks noChangeArrowheads="1"/>
          </p:cNvSpPr>
          <p:nvPr/>
        </p:nvSpPr>
        <p:spPr bwMode="auto">
          <a:xfrm>
            <a:off x="909690" y="3518486"/>
            <a:ext cx="5376103" cy="8953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Washington, DC | Berkeley, CA | New York, NY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Bahnschrift" panose="020B0502040204020203" pitchFamily="34" charset="0"/>
                <a:ea typeface="+mn-ea"/>
                <a:cs typeface="+mn-cs"/>
                <a:hlinkClick r:id="rId4"/>
              </a:rPr>
              <a:t>LakeResearch.com</a:t>
            </a:r>
            <a:endParaRPr kumimoji="0" lang="en-US" altLang="en-US" sz="16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202.776.9066</a:t>
            </a:r>
          </a:p>
        </p:txBody>
      </p:sp>
      <p:sp>
        <p:nvSpPr>
          <p:cNvPr id="7" name="TextBox 6">
            <a:extLst>
              <a:ext uri="{FF2B5EF4-FFF2-40B4-BE49-F238E27FC236}">
                <a16:creationId xmlns:a16="http://schemas.microsoft.com/office/drawing/2014/main" id="{9FCF8FF1-EE2E-4DF7-8B6B-E011706FD01A}"/>
              </a:ext>
            </a:extLst>
          </p:cNvPr>
          <p:cNvSpPr txBox="1"/>
          <p:nvPr/>
        </p:nvSpPr>
        <p:spPr>
          <a:xfrm>
            <a:off x="7430207" y="2262340"/>
            <a:ext cx="3456395" cy="45243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Celinda Lake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hlinkClick r:id="rId5"/>
              </a:rPr>
              <a:t>clake@lakeresearch.com</a:t>
            </a: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Daniel Gotoff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hlinkClick r:id="rId6"/>
              </a:rPr>
              <a:t>dgotoff@lakeresearch.com</a:t>
            </a: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McCauley Pugh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hlinkClick r:id="rId7"/>
              </a:rPr>
              <a:t>mpugh@lakeresearch.com</a:t>
            </a: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Sandra Markowitz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hlinkClick r:id="rId8"/>
              </a:rPr>
              <a:t>smarkowtiz@lakeresearch.com</a:t>
            </a: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Bahnschrif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Ronan Ferrentino</a:t>
            </a:r>
          </a:p>
          <a:p>
            <a:pPr>
              <a:defRPr/>
            </a:pPr>
            <a:r>
              <a:rPr lang="en-US" err="1">
                <a:solidFill>
                  <a:prstClr val="black"/>
                </a:solidFill>
                <a:latin typeface="Bahnschrift" panose="020B0502040204020203" pitchFamily="34" charset="0"/>
                <a:hlinkClick r:id="rId8"/>
              </a:rPr>
              <a:t>rferrentino</a:t>
            </a: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hlinkClick r:id="rId8"/>
              </a:rPr>
              <a:t>@lakeresearch.com</a:t>
            </a: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 </a:t>
            </a:r>
          </a:p>
        </p:txBody>
      </p:sp>
    </p:spTree>
    <p:extLst>
      <p:ext uri="{BB962C8B-B14F-4D97-AF65-F5344CB8AC3E}">
        <p14:creationId xmlns:p14="http://schemas.microsoft.com/office/powerpoint/2010/main" val="328389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6830B38-4304-4757-9C35-75DFFBE387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6530" y="6271745"/>
            <a:ext cx="1375470" cy="586255"/>
          </a:xfrm>
          <a:prstGeom prst="rect">
            <a:avLst/>
          </a:prstGeom>
          <a:noFill/>
          <a:ln>
            <a:noFill/>
          </a:ln>
        </p:spPr>
      </p:pic>
      <p:sp>
        <p:nvSpPr>
          <p:cNvPr id="4" name="Title 3">
            <a:extLst>
              <a:ext uri="{FF2B5EF4-FFF2-40B4-BE49-F238E27FC236}">
                <a16:creationId xmlns:a16="http://schemas.microsoft.com/office/drawing/2014/main" id="{ACCA40EC-AAC9-47F4-B869-109EFC694D27}"/>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a:solidFill>
                  <a:srgbClr val="FFFFFF"/>
                </a:solidFill>
              </a:rPr>
              <a:t>Methodology</a:t>
            </a:r>
          </a:p>
        </p:txBody>
      </p:sp>
      <p:graphicFrame>
        <p:nvGraphicFramePr>
          <p:cNvPr id="2" name="Content Placeholder 1">
            <a:extLst>
              <a:ext uri="{FF2B5EF4-FFF2-40B4-BE49-F238E27FC236}">
                <a16:creationId xmlns:a16="http://schemas.microsoft.com/office/drawing/2014/main" id="{DCBE3C34-E797-488D-8B58-7FD6D43A7098}"/>
              </a:ext>
            </a:extLst>
          </p:cNvPr>
          <p:cNvGraphicFramePr>
            <a:graphicFrameLocks noGrp="1"/>
          </p:cNvGraphicFramePr>
          <p:nvPr>
            <p:ph idx="1"/>
            <p:extLst>
              <p:ext uri="{D42A27DB-BD31-4B8C-83A1-F6EECF244321}">
                <p14:modId xmlns:p14="http://schemas.microsoft.com/office/powerpoint/2010/main" val="4255019425"/>
              </p:ext>
            </p:extLst>
          </p:nvPr>
        </p:nvGraphicFramePr>
        <p:xfrm>
          <a:off x="471382" y="1022887"/>
          <a:ext cx="11431316" cy="5393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A54BACBC-4C13-403A-BD98-A10DF75E6A8D}"/>
              </a:ext>
            </a:extLst>
          </p:cNvPr>
          <p:cNvSpPr txBox="1">
            <a:spLocks/>
          </p:cNvSpPr>
          <p:nvPr/>
        </p:nvSpPr>
        <p:spPr bwMode="auto">
          <a:xfrm>
            <a:off x="484632" y="162611"/>
            <a:ext cx="10659324" cy="619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aseline="-100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0" cap="none" spc="0" normalizeH="0" baseline="-10000" noProof="0">
                <a:ln>
                  <a:noFill/>
                </a:ln>
                <a:solidFill>
                  <a:srgbClr val="9C00E2"/>
                </a:solidFill>
                <a:effectLst/>
                <a:uLnTx/>
                <a:uFillTx/>
                <a:latin typeface="Bahnschrift" panose="020B0502040204020203" pitchFamily="34" charset="0"/>
                <a:ea typeface="MS PGothic" pitchFamily="34" charset="-128"/>
              </a:rPr>
              <a:t>Methodology</a:t>
            </a:r>
          </a:p>
        </p:txBody>
      </p:sp>
    </p:spTree>
    <p:extLst>
      <p:ext uri="{BB962C8B-B14F-4D97-AF65-F5344CB8AC3E}">
        <p14:creationId xmlns:p14="http://schemas.microsoft.com/office/powerpoint/2010/main" val="296679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A22085-9201-4C28-868C-73071ACE6525}"/>
              </a:ext>
            </a:extLst>
          </p:cNvPr>
          <p:cNvSpPr txBox="1"/>
          <p:nvPr/>
        </p:nvSpPr>
        <p:spPr bwMode="auto">
          <a:xfrm>
            <a:off x="534885" y="1009123"/>
            <a:ext cx="11122230" cy="5339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p>
            <a:pPr marL="342900" marR="0" lvl="0" indent="-342900" algn="just">
              <a:spcBef>
                <a:spcPts val="0"/>
              </a:spcBef>
              <a:spcAft>
                <a:spcPts val="1200"/>
              </a:spcAft>
              <a:buFont typeface="Symbol" panose="05050102010706020507" pitchFamily="18" charset="2"/>
              <a:buChar char=""/>
            </a:pPr>
            <a:r>
              <a:rPr lang="en-US" sz="2000" dirty="0">
                <a:latin typeface="Bahnschrift" panose="020B0502040204020203" pitchFamily="34" charset="0"/>
                <a:ea typeface="Times New Roman" panose="02020603050405020304" pitchFamily="18" charset="0"/>
              </a:rPr>
              <a:t>While there have been several public national and state-wide studies examining re-enfranchisement, our research is distinct in its specific framing of guaranteeing the right to vote for all Americans, regardless of how they may be impacted by the criminal legal system.</a:t>
            </a:r>
          </a:p>
          <a:p>
            <a:pPr marL="342900" marR="0" lvl="0" indent="-342900" algn="just">
              <a:spcBef>
                <a:spcPts val="0"/>
              </a:spcBef>
              <a:spcAft>
                <a:spcPts val="1200"/>
              </a:spcAft>
              <a:buFont typeface="Symbol" panose="05050102010706020507" pitchFamily="18" charset="2"/>
              <a:buChar char=""/>
            </a:pPr>
            <a:r>
              <a:rPr lang="en-US" sz="2000" dirty="0">
                <a:latin typeface="Bahnschrift" panose="020B0502040204020203" pitchFamily="34" charset="0"/>
                <a:ea typeface="Times New Roman" panose="02020603050405020304" pitchFamily="18" charset="0"/>
              </a:rPr>
              <a:t>Additionally, these findings are truly remarkable and something to celebrate - the data reveals majority </a:t>
            </a:r>
            <a:r>
              <a:rPr lang="en-US" sz="2000" dirty="0">
                <a:latin typeface="Bahnschrift" panose="020B0502040204020203" pitchFamily="34" charset="0"/>
              </a:rPr>
              <a:t>support for re-enfranchisement when it’s framed as guaranteeing the eligibility to vote for all citizens 18 and older, including citizens completing their sentence, both inside and outside of prison. </a:t>
            </a:r>
          </a:p>
          <a:p>
            <a:pPr marL="800100" lvl="1" indent="-342900" algn="just">
              <a:spcAft>
                <a:spcPts val="1200"/>
              </a:spcAft>
              <a:buFont typeface="Symbol" panose="05050102010706020507" pitchFamily="18" charset="2"/>
              <a:buChar char=""/>
            </a:pPr>
            <a:r>
              <a:rPr lang="en-US" dirty="0">
                <a:latin typeface="Bahnschrift" panose="020B0502040204020203" pitchFamily="34" charset="0"/>
              </a:rPr>
              <a:t>Including “felony” drops support, but even in that iteration, a full half of voters support it. In the current political atmosphere and largely one-sided “discourse” on criminal legal reform, this is a striking—and encouraging—finding. </a:t>
            </a:r>
            <a:endParaRPr lang="en-US" sz="2000" dirty="0">
              <a:latin typeface="Bahnschrift" panose="020B0502040204020203" pitchFamily="34" charset="0"/>
            </a:endParaRPr>
          </a:p>
          <a:p>
            <a:pPr marL="342900" marR="0" lvl="0" indent="-342900" algn="just">
              <a:spcBef>
                <a:spcPts val="0"/>
              </a:spcBef>
              <a:spcAft>
                <a:spcPts val="1200"/>
              </a:spcAft>
              <a:buFont typeface="Symbol" panose="05050102010706020507" pitchFamily="18" charset="2"/>
              <a:buChar char=""/>
            </a:pPr>
            <a:r>
              <a:rPr lang="en-US" sz="2000" dirty="0">
                <a:latin typeface="Bahnschrift" panose="020B0502040204020203" pitchFamily="34" charset="0"/>
              </a:rPr>
              <a:t>We also tested messaging to further engage on the issue and found that focusing on disenfranchisement as denying citizens the ability to fulfill their civic obligation to our democracy tests the best with voters, as well as messaging talking about community safety and community connection.</a:t>
            </a:r>
            <a:endParaRPr lang="en-US" sz="2000" dirty="0">
              <a:latin typeface="Bahnschrift" panose="020B0502040204020203" pitchFamily="34" charset="0"/>
              <a:ea typeface="Times New Roman" panose="02020603050405020304" pitchFamily="18" charset="0"/>
            </a:endParaRPr>
          </a:p>
        </p:txBody>
      </p:sp>
      <p:sp>
        <p:nvSpPr>
          <p:cNvPr id="7" name="Title 1">
            <a:extLst>
              <a:ext uri="{FF2B5EF4-FFF2-40B4-BE49-F238E27FC236}">
                <a16:creationId xmlns:a16="http://schemas.microsoft.com/office/drawing/2014/main" id="{CF247A5C-DCC5-47D2-901D-D0B2A606D1DD}"/>
              </a:ext>
            </a:extLst>
          </p:cNvPr>
          <p:cNvSpPr txBox="1">
            <a:spLocks/>
          </p:cNvSpPr>
          <p:nvPr/>
        </p:nvSpPr>
        <p:spPr bwMode="auto">
          <a:xfrm>
            <a:off x="427081" y="330370"/>
            <a:ext cx="11220202" cy="619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aseline="-100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pPr marL="0" marR="0" lvl="0" indent="0" algn="l" defTabSz="914400" rtl="0" eaLnBrk="1" fontAlgn="base" latinLnBrk="0" hangingPunct="1">
              <a:lnSpc>
                <a:spcPts val="600"/>
              </a:lnSpc>
              <a:spcBef>
                <a:spcPct val="0"/>
              </a:spcBef>
              <a:spcAft>
                <a:spcPct val="0"/>
              </a:spcAft>
              <a:buClrTx/>
              <a:buSzTx/>
              <a:buFontTx/>
              <a:buNone/>
              <a:tabLst/>
              <a:defRPr/>
            </a:pPr>
            <a:r>
              <a:rPr kumimoji="0" lang="en-US" sz="4400" b="0" i="0" u="none" strike="noStrike" kern="0" cap="none" spc="0" normalizeH="0" baseline="-10000" noProof="0" dirty="0">
                <a:ln>
                  <a:noFill/>
                </a:ln>
                <a:solidFill>
                  <a:srgbClr val="0085B4"/>
                </a:solidFill>
                <a:effectLst/>
                <a:uLnTx/>
                <a:uFillTx/>
                <a:latin typeface="Bahnschrift" panose="020B0502040204020203" pitchFamily="34" charset="0"/>
                <a:ea typeface="MS PGothic" pitchFamily="34" charset="-128"/>
              </a:rPr>
              <a:t>Key Findings and Impact of the Data</a:t>
            </a:r>
          </a:p>
        </p:txBody>
      </p:sp>
    </p:spTree>
    <p:extLst>
      <p:ext uri="{BB962C8B-B14F-4D97-AF65-F5344CB8AC3E}">
        <p14:creationId xmlns:p14="http://schemas.microsoft.com/office/powerpoint/2010/main" val="76684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013515771"/>
              </p:ext>
            </p:extLst>
          </p:nvPr>
        </p:nvGraphicFramePr>
        <p:xfrm>
          <a:off x="335279" y="2419769"/>
          <a:ext cx="5124350" cy="388997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79" y="18666"/>
            <a:ext cx="11521439" cy="1325563"/>
          </a:xfrm>
        </p:spPr>
        <p:txBody>
          <a:bodyPr>
            <a:noAutofit/>
          </a:bodyPr>
          <a:lstStyle/>
          <a:p>
            <a:pPr algn="just"/>
            <a:r>
              <a:rPr lang="en-US" sz="1800" b="0" dirty="0">
                <a:solidFill>
                  <a:schemeClr val="tx1"/>
                </a:solidFill>
                <a:latin typeface="Bahnschrift" panose="020B0502040204020203" pitchFamily="34" charset="0"/>
                <a:ea typeface="Verdana" panose="020B0604030504040204" pitchFamily="34" charset="0"/>
              </a:rPr>
              <a:t>A majority of voters supports a law guaranteeing the eligibility to vote for all citizens 18 and older, including citizens completing their sentence, both inside and outside of prison. When proposal language refers to “felony convictions”, support drops to fifty percent and the margin separating support and opposition narrows.</a:t>
            </a:r>
          </a:p>
        </p:txBody>
      </p:sp>
      <p:sp>
        <p:nvSpPr>
          <p:cNvPr id="8" name="TextBox 7">
            <a:extLst>
              <a:ext uri="{FF2B5EF4-FFF2-40B4-BE49-F238E27FC236}">
                <a16:creationId xmlns:a16="http://schemas.microsoft.com/office/drawing/2014/main" id="{49F3B8A0-13C6-4BD0-8950-20255D59F5E1}"/>
              </a:ext>
            </a:extLst>
          </p:cNvPr>
          <p:cNvSpPr txBox="1"/>
          <p:nvPr/>
        </p:nvSpPr>
        <p:spPr>
          <a:xfrm>
            <a:off x="6465016" y="1649526"/>
            <a:ext cx="4682771" cy="273516"/>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Completing Their Sentence</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AE3107B-5EFF-4A31-8C18-172321F54283}"/>
              </a:ext>
            </a:extLst>
          </p:cNvPr>
          <p:cNvSpPr txBox="1"/>
          <p:nvPr/>
        </p:nvSpPr>
        <p:spPr>
          <a:xfrm>
            <a:off x="335279" y="6309741"/>
            <a:ext cx="8760452" cy="523220"/>
          </a:xfrm>
          <a:prstGeom prst="rect">
            <a:avLst/>
          </a:prstGeom>
          <a:noFill/>
        </p:spPr>
        <p:txBody>
          <a:bodyPr wrap="square">
            <a:spAutoFit/>
          </a:bodyPr>
          <a:lstStyle/>
          <a:p>
            <a:pPr lvl="0"/>
            <a:r>
              <a:rPr lang="en-US" sz="1400" dirty="0">
                <a:latin typeface="Bahnschrift" panose="020B0502040204020203" pitchFamily="34" charset="0"/>
              </a:rPr>
              <a:t>Q16/21 Would you support or oppose a law that guarantees the eligibility to vote for all citizens 18 and older, including citizens (with felony convictions)/(completing their sentence,) both inside and outside of prison?</a:t>
            </a:r>
          </a:p>
        </p:txBody>
      </p:sp>
      <p:sp>
        <p:nvSpPr>
          <p:cNvPr id="6" name="TextBox 5">
            <a:extLst>
              <a:ext uri="{FF2B5EF4-FFF2-40B4-BE49-F238E27FC236}">
                <a16:creationId xmlns:a16="http://schemas.microsoft.com/office/drawing/2014/main" id="{C37768E1-763A-4346-BF09-1630EDD6B30D}"/>
              </a:ext>
            </a:extLst>
          </p:cNvPr>
          <p:cNvSpPr txBox="1"/>
          <p:nvPr/>
        </p:nvSpPr>
        <p:spPr>
          <a:xfrm>
            <a:off x="1910932" y="2734660"/>
            <a:ext cx="623493" cy="461665"/>
          </a:xfrm>
          <a:prstGeom prst="rect">
            <a:avLst/>
          </a:prstGeom>
          <a:noFill/>
        </p:spPr>
        <p:txBody>
          <a:bodyPr wrap="square" rtlCol="0">
            <a:spAutoFit/>
          </a:bodyPr>
          <a:lstStyle/>
          <a:p>
            <a:r>
              <a:rPr lang="en-US" sz="2400" dirty="0">
                <a:solidFill>
                  <a:srgbClr val="59D456"/>
                </a:solidFill>
                <a:latin typeface="Bahnschrift" panose="020B0502040204020203" pitchFamily="34" charset="0"/>
              </a:rPr>
              <a:t>+9</a:t>
            </a:r>
          </a:p>
        </p:txBody>
      </p:sp>
      <p:graphicFrame>
        <p:nvGraphicFramePr>
          <p:cNvPr id="7" name="Object 4">
            <a:extLst>
              <a:ext uri="{FF2B5EF4-FFF2-40B4-BE49-F238E27FC236}">
                <a16:creationId xmlns:a16="http://schemas.microsoft.com/office/drawing/2014/main" id="{938F5F29-BB4E-FB1C-FDA8-8009D381A3C5}"/>
              </a:ext>
            </a:extLst>
          </p:cNvPr>
          <p:cNvGraphicFramePr>
            <a:graphicFrameLocks noChangeAspect="1"/>
          </p:cNvGraphicFramePr>
          <p:nvPr>
            <p:extLst>
              <p:ext uri="{D42A27DB-BD31-4B8C-83A1-F6EECF244321}">
                <p14:modId xmlns:p14="http://schemas.microsoft.com/office/powerpoint/2010/main" val="4133273362"/>
              </p:ext>
            </p:extLst>
          </p:nvPr>
        </p:nvGraphicFramePr>
        <p:xfrm>
          <a:off x="6244227" y="2432684"/>
          <a:ext cx="5124350" cy="3889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009E5637-0273-0810-C851-AEBF99E4A805}"/>
              </a:ext>
            </a:extLst>
          </p:cNvPr>
          <p:cNvSpPr txBox="1"/>
          <p:nvPr/>
        </p:nvSpPr>
        <p:spPr>
          <a:xfrm>
            <a:off x="556068" y="1649526"/>
            <a:ext cx="4682771" cy="273516"/>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With Felony Convictions</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6EA291F-D1F1-D93F-366D-2505CC5ED541}"/>
              </a:ext>
            </a:extLst>
          </p:cNvPr>
          <p:cNvSpPr txBox="1"/>
          <p:nvPr/>
        </p:nvSpPr>
        <p:spPr>
          <a:xfrm>
            <a:off x="3754612" y="1319076"/>
            <a:ext cx="4682771" cy="273516"/>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Initial Ballot</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87B05F5-E593-B9F2-6528-DE97B8A59FA5}"/>
              </a:ext>
            </a:extLst>
          </p:cNvPr>
          <p:cNvSpPr txBox="1"/>
          <p:nvPr/>
        </p:nvSpPr>
        <p:spPr>
          <a:xfrm>
            <a:off x="7978710" y="2503827"/>
            <a:ext cx="824822" cy="461665"/>
          </a:xfrm>
          <a:prstGeom prst="rect">
            <a:avLst/>
          </a:prstGeom>
          <a:noFill/>
        </p:spPr>
        <p:txBody>
          <a:bodyPr wrap="square" rtlCol="0">
            <a:spAutoFit/>
          </a:bodyPr>
          <a:lstStyle/>
          <a:p>
            <a:r>
              <a:rPr lang="en-US" sz="2400" dirty="0">
                <a:solidFill>
                  <a:srgbClr val="59D456"/>
                </a:solidFill>
                <a:latin typeface="Bahnschrift" panose="020B0502040204020203" pitchFamily="34" charset="0"/>
              </a:rPr>
              <a:t>+22</a:t>
            </a:r>
          </a:p>
        </p:txBody>
      </p:sp>
    </p:spTree>
    <p:extLst>
      <p:ext uri="{BB962C8B-B14F-4D97-AF65-F5344CB8AC3E}">
        <p14:creationId xmlns:p14="http://schemas.microsoft.com/office/powerpoint/2010/main" val="39399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79" y="73395"/>
            <a:ext cx="11521440" cy="672194"/>
          </a:xfrm>
        </p:spPr>
        <p:txBody>
          <a:bodyPr>
            <a:noAutofit/>
          </a:bodyPr>
          <a:lstStyle/>
          <a:p>
            <a:pPr algn="ctr"/>
            <a:r>
              <a:rPr lang="en-US" b="0" dirty="0">
                <a:solidFill>
                  <a:schemeClr val="tx1"/>
                </a:solidFill>
                <a:latin typeface="Bahnschrift" panose="020B0502040204020203" pitchFamily="34" charset="0"/>
                <a:ea typeface="Verdana" panose="020B0604030504040204" pitchFamily="34" charset="0"/>
              </a:rPr>
              <a:t>Engaged Debate </a:t>
            </a:r>
            <a:r>
              <a:rPr lang="en-US" b="0">
                <a:solidFill>
                  <a:schemeClr val="tx1"/>
                </a:solidFill>
                <a:latin typeface="Bahnschrift" panose="020B0502040204020203" pitchFamily="34" charset="0"/>
                <a:ea typeface="Verdana" panose="020B0604030504040204" pitchFamily="34" charset="0"/>
              </a:rPr>
              <a:t>Statements</a:t>
            </a:r>
            <a:endParaRPr lang="en-US" b="0" dirty="0">
              <a:solidFill>
                <a:schemeClr val="tx1"/>
              </a:solidFill>
              <a:latin typeface="Bahnschrift" panose="020B0502040204020203" pitchFamily="34" charset="0"/>
              <a:ea typeface="Verdana" panose="020B0604030504040204" pitchFamily="34" charset="0"/>
            </a:endParaRPr>
          </a:p>
        </p:txBody>
      </p:sp>
      <p:graphicFrame>
        <p:nvGraphicFramePr>
          <p:cNvPr id="2" name="Table 2">
            <a:extLst>
              <a:ext uri="{FF2B5EF4-FFF2-40B4-BE49-F238E27FC236}">
                <a16:creationId xmlns:a16="http://schemas.microsoft.com/office/drawing/2014/main" id="{092326F1-A452-405D-AFBA-A46379F5CAAC}"/>
              </a:ext>
            </a:extLst>
          </p:cNvPr>
          <p:cNvGraphicFramePr>
            <a:graphicFrameLocks noGrp="1"/>
          </p:cNvGraphicFramePr>
          <p:nvPr>
            <p:extLst>
              <p:ext uri="{D42A27DB-BD31-4B8C-83A1-F6EECF244321}">
                <p14:modId xmlns:p14="http://schemas.microsoft.com/office/powerpoint/2010/main" val="4188159895"/>
              </p:ext>
            </p:extLst>
          </p:nvPr>
        </p:nvGraphicFramePr>
        <p:xfrm>
          <a:off x="100519" y="1130710"/>
          <a:ext cx="11990962" cy="5049956"/>
        </p:xfrm>
        <a:graphic>
          <a:graphicData uri="http://schemas.openxmlformats.org/drawingml/2006/table">
            <a:tbl>
              <a:tblPr firstRow="1" bandRow="1">
                <a:tableStyleId>{5C22544A-7EE6-4342-B048-85BDC9FD1C3A}</a:tableStyleId>
              </a:tblPr>
              <a:tblGrid>
                <a:gridCol w="5995481">
                  <a:extLst>
                    <a:ext uri="{9D8B030D-6E8A-4147-A177-3AD203B41FA5}">
                      <a16:colId xmlns:a16="http://schemas.microsoft.com/office/drawing/2014/main" val="2412256725"/>
                    </a:ext>
                  </a:extLst>
                </a:gridCol>
                <a:gridCol w="5995481">
                  <a:extLst>
                    <a:ext uri="{9D8B030D-6E8A-4147-A177-3AD203B41FA5}">
                      <a16:colId xmlns:a16="http://schemas.microsoft.com/office/drawing/2014/main" val="1282866593"/>
                    </a:ext>
                  </a:extLst>
                </a:gridCol>
              </a:tblGrid>
              <a:tr h="746393">
                <a:tc>
                  <a:txBody>
                    <a:bodyPr/>
                    <a:lstStyle/>
                    <a:p>
                      <a:pPr algn="ctr"/>
                      <a:r>
                        <a:rPr lang="en-US" sz="2400" b="1" kern="1200" dirty="0">
                          <a:solidFill>
                            <a:schemeClr val="lt1"/>
                          </a:solidFill>
                          <a:latin typeface="Bahnschrift" panose="020B0502040204020203" pitchFamily="34" charset="0"/>
                          <a:ea typeface="+mn-ea"/>
                          <a:cs typeface="+mn-cs"/>
                        </a:rPr>
                        <a:t>SUCCESSFUL RE-ENTRY FRAME</a:t>
                      </a:r>
                    </a:p>
                  </a:txBody>
                  <a:tcPr anchor="ctr">
                    <a:solidFill>
                      <a:srgbClr val="852AB8"/>
                    </a:solidFill>
                  </a:tcPr>
                </a:tc>
                <a:tc>
                  <a:txBody>
                    <a:bodyPr/>
                    <a:lstStyle/>
                    <a:p>
                      <a:pPr algn="ctr"/>
                      <a:r>
                        <a:rPr lang="en-US" sz="2400" dirty="0">
                          <a:solidFill>
                            <a:schemeClr val="tx1"/>
                          </a:solidFill>
                          <a:latin typeface="Bahnschrift" panose="020B0502040204020203" pitchFamily="34" charset="0"/>
                        </a:rPr>
                        <a:t>REDRESSING DISPARITIES FRAME</a:t>
                      </a:r>
                    </a:p>
                  </a:txBody>
                  <a:tcPr anchor="ctr">
                    <a:solidFill>
                      <a:srgbClr val="59D456"/>
                    </a:solidFill>
                  </a:tcPr>
                </a:tc>
                <a:extLst>
                  <a:ext uri="{0D108BD9-81ED-4DB2-BD59-A6C34878D82A}">
                    <a16:rowId xmlns:a16="http://schemas.microsoft.com/office/drawing/2014/main" val="1122147923"/>
                  </a:ext>
                </a:extLst>
              </a:tr>
              <a:tr h="2993228">
                <a:tc>
                  <a:txBody>
                    <a:bodyPr/>
                    <a:lstStyle/>
                    <a:p>
                      <a:pPr marL="0" algn="just" defTabSz="914400" rtl="0" eaLnBrk="1" latinLnBrk="0" hangingPunct="1">
                        <a:lnSpc>
                          <a:spcPts val="1400"/>
                        </a:lnSpc>
                      </a:pPr>
                      <a:r>
                        <a:rPr lang="en-US" sz="1600" b="1" dirty="0">
                          <a:solidFill>
                            <a:schemeClr val="bg1"/>
                          </a:solidFill>
                          <a:effectLst/>
                          <a:latin typeface="Bahnschrift" panose="020B0502040204020203" pitchFamily="34" charset="0"/>
                          <a:ea typeface="DejaVu Sans"/>
                        </a:rPr>
                        <a:t>[</a:t>
                      </a:r>
                      <a:r>
                        <a:rPr lang="en-US" sz="1800" b="1" dirty="0">
                          <a:solidFill>
                            <a:schemeClr val="bg1"/>
                          </a:solidFill>
                          <a:effectLst/>
                          <a:latin typeface="Bahnschrift" panose="020B0502040204020203" pitchFamily="34" charset="0"/>
                          <a:ea typeface="+mn-ea"/>
                        </a:rPr>
                        <a:t>PRO-UNIVERSAL VOTING </a:t>
                      </a:r>
                      <a:r>
                        <a:rPr lang="en-US" sz="1800" b="1" dirty="0">
                          <a:solidFill>
                            <a:schemeClr val="bg1"/>
                          </a:solidFill>
                          <a:effectLst/>
                          <a:latin typeface="Bahnschrift" panose="020B0502040204020203" pitchFamily="34" charset="0"/>
                          <a:ea typeface="DejaVu Sans"/>
                        </a:rPr>
                        <a:t>RIGHTS] </a:t>
                      </a:r>
                      <a:r>
                        <a:rPr lang="en-US" sz="1800" b="0" kern="1200" dirty="0">
                          <a:solidFill>
                            <a:schemeClr val="bg1"/>
                          </a:solidFill>
                          <a:effectLst/>
                          <a:latin typeface="Bahnschrift" panose="020B0502040204020203" pitchFamily="34" charset="0"/>
                          <a:ea typeface="+mn-ea"/>
                          <a:cs typeface="+mn-cs"/>
                        </a:rPr>
                        <a:t>All citizens of this country should have a say in what happens in their community, and a voice in their government. The right to vote is enshrined in our constitution and fundamental to our freedom as Americans. But 5.2 million people in the U.S. are currently denied their right to vote because of a felony conviction. Research shows that people who’ve been incarcerated are less likely to be convicted again if they return to their communities and can work jobs, raise families, pay taxes, and feel connected and invested in the future. Being able to vote—and have a say in the decisions that impact your family and loved ones, like roads, schools, and hospitals—encourages people to reenter society and have a stake in their communities.</a:t>
                      </a:r>
                      <a:endParaRPr lang="en-US" sz="1600" kern="1200" dirty="0">
                        <a:solidFill>
                          <a:schemeClr val="bg1"/>
                        </a:solidFill>
                        <a:effectLst/>
                        <a:latin typeface="Bahnschrift" panose="020B0502040204020203" pitchFamily="34" charset="0"/>
                        <a:ea typeface="+mn-ea"/>
                        <a:cs typeface="+mn-cs"/>
                      </a:endParaRPr>
                    </a:p>
                  </a:txBody>
                  <a:tcPr marL="45720" marR="45720" anchor="ctr">
                    <a:solidFill>
                      <a:srgbClr val="A751D7"/>
                    </a:solidFill>
                  </a:tcPr>
                </a:tc>
                <a:tc>
                  <a:txBody>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lang="en-US" sz="1800" b="1" dirty="0">
                          <a:solidFill>
                            <a:schemeClr val="tx1"/>
                          </a:solidFill>
                          <a:effectLst/>
                          <a:latin typeface="Bahnschrift" panose="020B0502040204020203" pitchFamily="34" charset="0"/>
                          <a:ea typeface="DejaVu Sans"/>
                        </a:rPr>
                        <a:t>[PRO-UNIVERSAL VOTING RIGHTS] </a:t>
                      </a:r>
                      <a:r>
                        <a:rPr lang="en-US" sz="1800" b="0" kern="1200" dirty="0">
                          <a:solidFill>
                            <a:schemeClr val="tx1"/>
                          </a:solidFill>
                          <a:effectLst/>
                          <a:latin typeface="Bahnschrift" panose="020B0502040204020203" pitchFamily="34" charset="0"/>
                          <a:ea typeface="+mn-ea"/>
                          <a:cs typeface="+mn-cs"/>
                        </a:rPr>
                        <a:t>All citizens of this country deserve to have a say in what happens in their community, and a voice in their government. The right to vote is enshrined in our constitution and fundamental to our freedom as Americans. 5.2 million people in the United States are currently denied access to vote because of a felony conviction. Biases in the criminal legal system mean that poor people, Black people, and other people of color are more likely than others to be convicted of crimes and to lose their voting rights, while wealthy people can always afford the best lawyers. To realize the promise of American democracy and address significant racial inequities, states must pass universal voting for people impacted by the criminal legal system.</a:t>
                      </a:r>
                    </a:p>
                  </a:txBody>
                  <a:tcPr marL="45720" marR="45720" anchor="ctr">
                    <a:solidFill>
                      <a:srgbClr val="B3ECB2"/>
                    </a:solidFill>
                  </a:tcPr>
                </a:tc>
                <a:extLst>
                  <a:ext uri="{0D108BD9-81ED-4DB2-BD59-A6C34878D82A}">
                    <a16:rowId xmlns:a16="http://schemas.microsoft.com/office/drawing/2014/main" val="2029249856"/>
                  </a:ext>
                </a:extLst>
              </a:tr>
              <a:tr h="1310335">
                <a:tc gridSpan="2">
                  <a:txBody>
                    <a:bodyPr/>
                    <a:lstStyle/>
                    <a:p>
                      <a:pPr algn="just">
                        <a:lnSpc>
                          <a:spcPts val="1400"/>
                        </a:lnSpc>
                      </a:pPr>
                      <a:r>
                        <a:rPr lang="en-US" sz="1600" b="1" kern="1200" dirty="0">
                          <a:solidFill>
                            <a:schemeClr val="bg1"/>
                          </a:solidFill>
                          <a:effectLst/>
                          <a:latin typeface="Bahnschrift" panose="020B0502040204020203" pitchFamily="34" charset="0"/>
                          <a:ea typeface="+mn-ea"/>
                          <a:cs typeface="+mn-cs"/>
                        </a:rPr>
                        <a:t>[ANTI-UNIVERSAL VOTING RIGHTS STATMENTS]</a:t>
                      </a:r>
                      <a:endParaRPr lang="en-US" sz="1600" b="0" kern="1200" dirty="0">
                        <a:solidFill>
                          <a:schemeClr val="bg1"/>
                        </a:solidFill>
                        <a:effectLst/>
                        <a:latin typeface="Bahnschrift" panose="020B0502040204020203" pitchFamily="34" charset="0"/>
                        <a:ea typeface="+mn-ea"/>
                        <a:cs typeface="+mn-cs"/>
                      </a:endParaRPr>
                    </a:p>
                  </a:txBody>
                  <a:tcPr marL="45720" marR="45720" anchor="ctr">
                    <a:solidFill>
                      <a:srgbClr val="E27D29"/>
                    </a:solidFill>
                  </a:tcPr>
                </a:tc>
                <a:tc hMerge="1">
                  <a:txBody>
                    <a:bodyPr/>
                    <a:lstStyle/>
                    <a:p>
                      <a:endParaRPr lang="en-US"/>
                    </a:p>
                  </a:txBody>
                  <a:tcPr/>
                </a:tc>
                <a:extLst>
                  <a:ext uri="{0D108BD9-81ED-4DB2-BD59-A6C34878D82A}">
                    <a16:rowId xmlns:a16="http://schemas.microsoft.com/office/drawing/2014/main" val="1575305041"/>
                  </a:ext>
                </a:extLst>
              </a:tr>
            </a:tbl>
          </a:graphicData>
        </a:graphic>
      </p:graphicFrame>
    </p:spTree>
    <p:extLst>
      <p:ext uri="{BB962C8B-B14F-4D97-AF65-F5344CB8AC3E}">
        <p14:creationId xmlns:p14="http://schemas.microsoft.com/office/powerpoint/2010/main" val="122209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442451" y="293750"/>
            <a:ext cx="10971816" cy="1325563"/>
          </a:xfrm>
        </p:spPr>
        <p:txBody>
          <a:bodyPr>
            <a:noAutofit/>
          </a:bodyPr>
          <a:lstStyle/>
          <a:p>
            <a:pPr algn="just"/>
            <a:r>
              <a:rPr lang="en-US" sz="2400" b="0" dirty="0">
                <a:solidFill>
                  <a:schemeClr val="tx1"/>
                </a:solidFill>
                <a:latin typeface="Bahnschrift" panose="020B0502040204020203" pitchFamily="34" charset="0"/>
                <a:ea typeface="Verdana" panose="020B0604030504040204" pitchFamily="34" charset="0"/>
              </a:rPr>
              <a:t>Simulating supporters and opponents engaging a debate over full re-enfranchisement results in a much more divided electorate. </a:t>
            </a:r>
          </a:p>
        </p:txBody>
      </p:sp>
      <p:sp>
        <p:nvSpPr>
          <p:cNvPr id="8" name="TextBox 7">
            <a:extLst>
              <a:ext uri="{FF2B5EF4-FFF2-40B4-BE49-F238E27FC236}">
                <a16:creationId xmlns:a16="http://schemas.microsoft.com/office/drawing/2014/main" id="{49F3B8A0-13C6-4BD0-8950-20255D59F5E1}"/>
              </a:ext>
            </a:extLst>
          </p:cNvPr>
          <p:cNvSpPr txBox="1"/>
          <p:nvPr/>
        </p:nvSpPr>
        <p:spPr>
          <a:xfrm>
            <a:off x="412652" y="1976914"/>
            <a:ext cx="5362135" cy="358282"/>
          </a:xfrm>
          <a:prstGeom prst="rect">
            <a:avLst/>
          </a:prstGeom>
          <a:solidFill>
            <a:schemeClr val="bg1">
              <a:lumMod val="85000"/>
            </a:schemeClr>
          </a:solidFill>
        </p:spPr>
        <p:txBody>
          <a:bodyPr wrap="square" rtlCol="0" anchor="ctr">
            <a:noAutofit/>
          </a:bodyPr>
          <a:lstStyle/>
          <a:p>
            <a:pPr lvl="0" algn="ct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Profile Ballot </a:t>
            </a:r>
            <a:r>
              <a:rPr lang="en-US" sz="1600" b="1" dirty="0">
                <a:solidFill>
                  <a:prstClr val="black"/>
                </a:solidFill>
              </a:rPr>
              <a:t>– Successful </a:t>
            </a:r>
            <a:r>
              <a:rPr lang="en-US" sz="1600" b="1" dirty="0">
                <a:solidFill>
                  <a:prstClr val="black"/>
                </a:solidFill>
                <a:latin typeface="Calibri" panose="020F0502020204030204"/>
              </a:rPr>
              <a:t>Re-entry</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AE3107B-5EFF-4A31-8C18-172321F54283}"/>
              </a:ext>
            </a:extLst>
          </p:cNvPr>
          <p:cNvSpPr txBox="1"/>
          <p:nvPr/>
        </p:nvSpPr>
        <p:spPr>
          <a:xfrm>
            <a:off x="0" y="6333910"/>
            <a:ext cx="10450250" cy="400110"/>
          </a:xfrm>
          <a:prstGeom prst="rect">
            <a:avLst/>
          </a:prstGeom>
          <a:noFill/>
        </p:spPr>
        <p:txBody>
          <a:bodyPr wrap="square">
            <a:spAutoFit/>
          </a:bodyPr>
          <a:lstStyle/>
          <a:p>
            <a:pPr marL="228600" marR="0" algn="just">
              <a:lnSpc>
                <a:spcPts val="1200"/>
              </a:lnSpc>
              <a:spcBef>
                <a:spcPts val="0"/>
              </a:spcBef>
              <a:spcAft>
                <a:spcPts val="0"/>
              </a:spcAft>
            </a:pPr>
            <a:r>
              <a:rPr kumimoji="0" lang="en-US" sz="12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Q30/31. </a:t>
            </a:r>
            <a:r>
              <a:rPr lang="en-US" sz="1200">
                <a:solidFill>
                  <a:prstClr val="black"/>
                </a:solidFill>
                <a:latin typeface="Bahnschrift" panose="020B0502040204020203" pitchFamily="34" charset="0"/>
              </a:rPr>
              <a:t>Next, you will read two short statements about voting. After reading both statements, please indicate which of two statements is closer to your own point of view even if neither is exactly right. </a:t>
            </a:r>
            <a:r>
              <a:rPr lang="en-US" sz="1200" b="1">
                <a:solidFill>
                  <a:prstClr val="black"/>
                </a:solidFill>
                <a:latin typeface="Bahnschrift" panose="020B0502040204020203" pitchFamily="34" charset="0"/>
              </a:rPr>
              <a:t>[ROTATE.]</a:t>
            </a:r>
            <a:endParaRPr lang="en-US" sz="1200">
              <a:solidFill>
                <a:prstClr val="black"/>
              </a:solidFill>
              <a:latin typeface="Bahnschrift" panose="020B0502040204020203" pitchFamily="34" charset="0"/>
            </a:endParaRPr>
          </a:p>
        </p:txBody>
      </p:sp>
      <p:sp>
        <p:nvSpPr>
          <p:cNvPr id="7" name="TextBox 6">
            <a:extLst>
              <a:ext uri="{FF2B5EF4-FFF2-40B4-BE49-F238E27FC236}">
                <a16:creationId xmlns:a16="http://schemas.microsoft.com/office/drawing/2014/main" id="{F705F0E7-5661-4E5D-A961-1514301E911A}"/>
              </a:ext>
            </a:extLst>
          </p:cNvPr>
          <p:cNvSpPr txBox="1"/>
          <p:nvPr/>
        </p:nvSpPr>
        <p:spPr>
          <a:xfrm>
            <a:off x="6210629" y="1976914"/>
            <a:ext cx="5362135"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Profile Ballot – Redressing </a:t>
            </a:r>
            <a:r>
              <a:rPr lang="en-US" sz="1600" b="1" dirty="0">
                <a:solidFill>
                  <a:prstClr val="black"/>
                </a:solidFill>
                <a:latin typeface="Calibri" panose="020F0502020204030204"/>
              </a:rPr>
              <a:t>Disparities</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Object 4">
            <a:extLst>
              <a:ext uri="{FF2B5EF4-FFF2-40B4-BE49-F238E27FC236}">
                <a16:creationId xmlns:a16="http://schemas.microsoft.com/office/drawing/2014/main" id="{0B172436-22BA-4652-BD89-BB6BD856839E}"/>
              </a:ext>
            </a:extLst>
          </p:cNvPr>
          <p:cNvGraphicFramePr>
            <a:graphicFrameLocks noChangeAspect="1"/>
          </p:cNvGraphicFramePr>
          <p:nvPr>
            <p:extLst>
              <p:ext uri="{D42A27DB-BD31-4B8C-83A1-F6EECF244321}">
                <p14:modId xmlns:p14="http://schemas.microsoft.com/office/powerpoint/2010/main" val="2482321741"/>
              </p:ext>
            </p:extLst>
          </p:nvPr>
        </p:nvGraphicFramePr>
        <p:xfrm>
          <a:off x="335279" y="2547554"/>
          <a:ext cx="5238207" cy="3889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4">
            <a:extLst>
              <a:ext uri="{FF2B5EF4-FFF2-40B4-BE49-F238E27FC236}">
                <a16:creationId xmlns:a16="http://schemas.microsoft.com/office/drawing/2014/main" id="{A1B374B5-6EDB-49A1-8170-CE03AF16E8C3}"/>
              </a:ext>
            </a:extLst>
          </p:cNvPr>
          <p:cNvGraphicFramePr>
            <a:graphicFrameLocks noChangeAspect="1"/>
          </p:cNvGraphicFramePr>
          <p:nvPr>
            <p:extLst>
              <p:ext uri="{D42A27DB-BD31-4B8C-83A1-F6EECF244321}">
                <p14:modId xmlns:p14="http://schemas.microsoft.com/office/powerpoint/2010/main" val="1406346374"/>
              </p:ext>
            </p:extLst>
          </p:nvPr>
        </p:nvGraphicFramePr>
        <p:xfrm>
          <a:off x="6315007" y="2547554"/>
          <a:ext cx="5238207" cy="388997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FDD3CF4F-02D6-40C6-88EA-EE00139635BD}"/>
              </a:ext>
            </a:extLst>
          </p:cNvPr>
          <p:cNvSpPr txBox="1"/>
          <p:nvPr/>
        </p:nvSpPr>
        <p:spPr>
          <a:xfrm>
            <a:off x="1897721" y="2935818"/>
            <a:ext cx="623493" cy="461665"/>
          </a:xfrm>
          <a:prstGeom prst="rect">
            <a:avLst/>
          </a:prstGeom>
          <a:noFill/>
        </p:spPr>
        <p:txBody>
          <a:bodyPr wrap="square" rtlCol="0">
            <a:spAutoFit/>
          </a:bodyPr>
          <a:lstStyle/>
          <a:p>
            <a:r>
              <a:rPr lang="en-US" sz="2400" dirty="0">
                <a:solidFill>
                  <a:srgbClr val="59D456"/>
                </a:solidFill>
                <a:latin typeface="Bahnschrift" panose="020B0502040204020203" pitchFamily="34" charset="0"/>
              </a:rPr>
              <a:t>+3</a:t>
            </a:r>
          </a:p>
        </p:txBody>
      </p:sp>
      <p:sp>
        <p:nvSpPr>
          <p:cNvPr id="14" name="TextBox 13">
            <a:extLst>
              <a:ext uri="{FF2B5EF4-FFF2-40B4-BE49-F238E27FC236}">
                <a16:creationId xmlns:a16="http://schemas.microsoft.com/office/drawing/2014/main" id="{36466383-051A-405C-898F-0FF45C5066D8}"/>
              </a:ext>
            </a:extLst>
          </p:cNvPr>
          <p:cNvSpPr txBox="1"/>
          <p:nvPr/>
        </p:nvSpPr>
        <p:spPr>
          <a:xfrm>
            <a:off x="7762299" y="2967335"/>
            <a:ext cx="623493" cy="461665"/>
          </a:xfrm>
          <a:prstGeom prst="rect">
            <a:avLst/>
          </a:prstGeom>
          <a:noFill/>
        </p:spPr>
        <p:txBody>
          <a:bodyPr wrap="square" rtlCol="0">
            <a:spAutoFit/>
          </a:bodyPr>
          <a:lstStyle/>
          <a:p>
            <a:r>
              <a:rPr lang="en-US" sz="2400" dirty="0">
                <a:solidFill>
                  <a:srgbClr val="FF0000"/>
                </a:solidFill>
                <a:latin typeface="Bahnschrift" panose="020B0502040204020203" pitchFamily="34" charset="0"/>
              </a:rPr>
              <a:t>-8</a:t>
            </a:r>
          </a:p>
        </p:txBody>
      </p:sp>
    </p:spTree>
    <p:extLst>
      <p:ext uri="{BB962C8B-B14F-4D97-AF65-F5344CB8AC3E}">
        <p14:creationId xmlns:p14="http://schemas.microsoft.com/office/powerpoint/2010/main" val="255733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748234" y="157061"/>
            <a:ext cx="10558863" cy="1325563"/>
          </a:xfrm>
        </p:spPr>
        <p:txBody>
          <a:bodyPr>
            <a:noAutofit/>
          </a:bodyPr>
          <a:lstStyle/>
          <a:p>
            <a:pPr algn="just"/>
            <a:r>
              <a:rPr lang="en-US" sz="2800" b="0" dirty="0">
                <a:solidFill>
                  <a:schemeClr val="tx1"/>
                </a:solidFill>
                <a:latin typeface="Bahnschrift" panose="020B0502040204020203" pitchFamily="34" charset="0"/>
                <a:ea typeface="Verdana" panose="020B0604030504040204" pitchFamily="34" charset="0"/>
              </a:rPr>
              <a:t>After voters hear further messaging in support of re-enfranchisement, support picks back up to original levels.</a:t>
            </a:r>
          </a:p>
        </p:txBody>
      </p:sp>
      <p:sp>
        <p:nvSpPr>
          <p:cNvPr id="8" name="TextBox 7">
            <a:extLst>
              <a:ext uri="{FF2B5EF4-FFF2-40B4-BE49-F238E27FC236}">
                <a16:creationId xmlns:a16="http://schemas.microsoft.com/office/drawing/2014/main" id="{49F3B8A0-13C6-4BD0-8950-20255D59F5E1}"/>
              </a:ext>
            </a:extLst>
          </p:cNvPr>
          <p:cNvSpPr txBox="1"/>
          <p:nvPr/>
        </p:nvSpPr>
        <p:spPr>
          <a:xfrm>
            <a:off x="335279" y="1669431"/>
            <a:ext cx="11521440"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Final Ballot Analysis</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AE3107B-5EFF-4A31-8C18-172321F54283}"/>
              </a:ext>
            </a:extLst>
          </p:cNvPr>
          <p:cNvSpPr txBox="1"/>
          <p:nvPr/>
        </p:nvSpPr>
        <p:spPr>
          <a:xfrm>
            <a:off x="100519" y="6084476"/>
            <a:ext cx="10296682" cy="738664"/>
          </a:xfrm>
          <a:prstGeom prst="rect">
            <a:avLst/>
          </a:prstGeom>
          <a:noFill/>
        </p:spPr>
        <p:txBody>
          <a:bodyPr wrap="square">
            <a:spAutoFit/>
          </a:bodyPr>
          <a:lstStyle/>
          <a:p>
            <a:pPr lvl="0">
              <a:defRPr/>
            </a:pPr>
            <a:r>
              <a:rPr lang="en-US" sz="1400" dirty="0">
                <a:solidFill>
                  <a:prstClr val="black"/>
                </a:solidFill>
                <a:latin typeface="Bahnschrift" panose="020B0502040204020203" pitchFamily="34" charset="0"/>
              </a:rPr>
              <a:t>Q35/40. And one more time, would you support or oppose a law that guarantees the eligibility to vote for all citizens 18 and older, including citizens (with felony convictions)/(including citizens completing their sentence,) both inside and outside of prison?</a:t>
            </a:r>
          </a:p>
        </p:txBody>
      </p:sp>
      <p:graphicFrame>
        <p:nvGraphicFramePr>
          <p:cNvPr id="12" name="Object 4">
            <a:extLst>
              <a:ext uri="{FF2B5EF4-FFF2-40B4-BE49-F238E27FC236}">
                <a16:creationId xmlns:a16="http://schemas.microsoft.com/office/drawing/2014/main" id="{777FB161-3949-427D-B460-7C1694AC795E}"/>
              </a:ext>
            </a:extLst>
          </p:cNvPr>
          <p:cNvGraphicFramePr>
            <a:graphicFrameLocks noChangeAspect="1"/>
          </p:cNvGraphicFramePr>
          <p:nvPr>
            <p:extLst>
              <p:ext uri="{D42A27DB-BD31-4B8C-83A1-F6EECF244321}">
                <p14:modId xmlns:p14="http://schemas.microsoft.com/office/powerpoint/2010/main" val="3590894449"/>
              </p:ext>
            </p:extLst>
          </p:nvPr>
        </p:nvGraphicFramePr>
        <p:xfrm>
          <a:off x="335279" y="2598822"/>
          <a:ext cx="5760721" cy="3161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4">
            <a:extLst>
              <a:ext uri="{FF2B5EF4-FFF2-40B4-BE49-F238E27FC236}">
                <a16:creationId xmlns:a16="http://schemas.microsoft.com/office/drawing/2014/main" id="{0B98F463-79E2-4B00-A074-7022607FEA3A}"/>
              </a:ext>
            </a:extLst>
          </p:cNvPr>
          <p:cNvGraphicFramePr>
            <a:graphicFrameLocks noChangeAspect="1"/>
          </p:cNvGraphicFramePr>
          <p:nvPr>
            <p:extLst>
              <p:ext uri="{D42A27DB-BD31-4B8C-83A1-F6EECF244321}">
                <p14:modId xmlns:p14="http://schemas.microsoft.com/office/powerpoint/2010/main" val="2510065446"/>
              </p:ext>
            </p:extLst>
          </p:nvPr>
        </p:nvGraphicFramePr>
        <p:xfrm>
          <a:off x="6191247" y="2598822"/>
          <a:ext cx="5760721" cy="316121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A8D22077-A5B2-4EE3-8FB8-7243A9474873}"/>
              </a:ext>
            </a:extLst>
          </p:cNvPr>
          <p:cNvSpPr txBox="1"/>
          <p:nvPr/>
        </p:nvSpPr>
        <p:spPr>
          <a:xfrm>
            <a:off x="621025" y="2335189"/>
            <a:ext cx="5570222" cy="20127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a:rPr>
              <a:t>Final Ballot – With Felony Convictions</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267A8CD-E773-4C1F-A95C-AE834D1677A8}"/>
              </a:ext>
            </a:extLst>
          </p:cNvPr>
          <p:cNvSpPr txBox="1"/>
          <p:nvPr/>
        </p:nvSpPr>
        <p:spPr>
          <a:xfrm>
            <a:off x="6286496" y="2335189"/>
            <a:ext cx="5570222" cy="20127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a:rPr>
              <a:t>Final Ballot – Completing Their Sentence</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1004A6F-F52A-49BE-9831-3D6C2A63C7B2}"/>
              </a:ext>
            </a:extLst>
          </p:cNvPr>
          <p:cNvSpPr txBox="1"/>
          <p:nvPr/>
        </p:nvSpPr>
        <p:spPr>
          <a:xfrm>
            <a:off x="2105674" y="2794966"/>
            <a:ext cx="623493" cy="461665"/>
          </a:xfrm>
          <a:prstGeom prst="rect">
            <a:avLst/>
          </a:prstGeom>
          <a:noFill/>
        </p:spPr>
        <p:txBody>
          <a:bodyPr wrap="square" rtlCol="0">
            <a:spAutoFit/>
          </a:bodyPr>
          <a:lstStyle/>
          <a:p>
            <a:r>
              <a:rPr lang="en-US" sz="2400" dirty="0">
                <a:solidFill>
                  <a:srgbClr val="59D456"/>
                </a:solidFill>
                <a:latin typeface="Bahnschrift" panose="020B0502040204020203" pitchFamily="34" charset="0"/>
              </a:rPr>
              <a:t>+8</a:t>
            </a:r>
          </a:p>
        </p:txBody>
      </p:sp>
      <p:sp>
        <p:nvSpPr>
          <p:cNvPr id="16" name="TextBox 15">
            <a:extLst>
              <a:ext uri="{FF2B5EF4-FFF2-40B4-BE49-F238E27FC236}">
                <a16:creationId xmlns:a16="http://schemas.microsoft.com/office/drawing/2014/main" id="{860EBDED-599B-4E3C-8F9B-F7DB757DF3E7}"/>
              </a:ext>
            </a:extLst>
          </p:cNvPr>
          <p:cNvSpPr txBox="1"/>
          <p:nvPr/>
        </p:nvSpPr>
        <p:spPr>
          <a:xfrm>
            <a:off x="7866395" y="2860901"/>
            <a:ext cx="623493" cy="461665"/>
          </a:xfrm>
          <a:prstGeom prst="rect">
            <a:avLst/>
          </a:prstGeom>
          <a:noFill/>
        </p:spPr>
        <p:txBody>
          <a:bodyPr wrap="square" rtlCol="0">
            <a:spAutoFit/>
          </a:bodyPr>
          <a:lstStyle/>
          <a:p>
            <a:r>
              <a:rPr lang="en-US" sz="2400" dirty="0">
                <a:solidFill>
                  <a:srgbClr val="59D456"/>
                </a:solidFill>
                <a:latin typeface="Bahnschrift" panose="020B0502040204020203" pitchFamily="34" charset="0"/>
              </a:rPr>
              <a:t>+16</a:t>
            </a:r>
          </a:p>
        </p:txBody>
      </p:sp>
    </p:spTree>
    <p:extLst>
      <p:ext uri="{BB962C8B-B14F-4D97-AF65-F5344CB8AC3E}">
        <p14:creationId xmlns:p14="http://schemas.microsoft.com/office/powerpoint/2010/main" val="30864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210385"/>
            <a:ext cx="11521439" cy="1325563"/>
          </a:xfrm>
        </p:spPr>
        <p:txBody>
          <a:bodyPr>
            <a:noAutofit/>
          </a:bodyPr>
          <a:lstStyle/>
          <a:p>
            <a:pPr algn="just"/>
            <a:r>
              <a:rPr lang="en-US" sz="1800" b="0" dirty="0">
                <a:solidFill>
                  <a:schemeClr val="tx1"/>
                </a:solidFill>
                <a:latin typeface="Bahnschrift" panose="020B0502040204020203" pitchFamily="34" charset="0"/>
                <a:ea typeface="Verdana" panose="020B0604030504040204" pitchFamily="34" charset="0"/>
              </a:rPr>
              <a:t>The top phrase that voters feel describe guaranteeing the eligibility to vote for all citizens 18 and older, including citizens completing their sentence, both inside and outside of prison are “guaranteeing the right to vote”, “restoring the right to vote”, and “restoring the freedom to vote”. For voters who have been involved in the criminal legal system, “guaranteeing the right to vote” and “universal voting rights” are the top phrases. “Ending Jim Crow voting bans” and “universal suffrage” test the worst.</a:t>
            </a:r>
          </a:p>
        </p:txBody>
      </p:sp>
      <p:sp>
        <p:nvSpPr>
          <p:cNvPr id="8" name="TextBox 7">
            <a:extLst>
              <a:ext uri="{FF2B5EF4-FFF2-40B4-BE49-F238E27FC236}">
                <a16:creationId xmlns:a16="http://schemas.microsoft.com/office/drawing/2014/main" id="{49F3B8A0-13C6-4BD0-8950-20255D59F5E1}"/>
              </a:ext>
            </a:extLst>
          </p:cNvPr>
          <p:cNvSpPr txBox="1"/>
          <p:nvPr/>
        </p:nvSpPr>
        <p:spPr>
          <a:xfrm>
            <a:off x="335280" y="1689600"/>
            <a:ext cx="11521440" cy="646331"/>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Best </a:t>
            </a:r>
            <a:r>
              <a:rPr lang="en-US" sz="1600" b="1" dirty="0">
                <a:solidFill>
                  <a:prstClr val="black"/>
                </a:solidFill>
                <a:latin typeface="Calibri" panose="020F0502020204030204"/>
              </a:rPr>
              <a:t>p</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hrase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for </a:t>
            </a:r>
            <a:r>
              <a:rPr lang="en-US" sz="1600" b="1" dirty="0">
                <a:solidFill>
                  <a:prstClr val="black"/>
                </a:solidFill>
                <a:latin typeface="Calibri" panose="020F0502020204030204"/>
              </a:rPr>
              <a:t>guaranteeing the eligibility to vote for all citizens 18 and older, including citizens completing their sentence, both inside and outside of prison</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AE3107B-5EFF-4A31-8C18-172321F54283}"/>
              </a:ext>
            </a:extLst>
          </p:cNvPr>
          <p:cNvSpPr txBox="1"/>
          <p:nvPr/>
        </p:nvSpPr>
        <p:spPr>
          <a:xfrm>
            <a:off x="0" y="6229985"/>
            <a:ext cx="10296682" cy="646331"/>
          </a:xfrm>
          <a:prstGeom prst="rect">
            <a:avLst/>
          </a:prstGeom>
          <a:noFill/>
        </p:spPr>
        <p:txBody>
          <a:bodyPr wrap="square">
            <a:spAutoFit/>
          </a:bodyPr>
          <a:lstStyle/>
          <a:p>
            <a:r>
              <a:rPr lang="en-US" sz="1200" dirty="0">
                <a:solidFill>
                  <a:prstClr val="black"/>
                </a:solidFill>
                <a:latin typeface="Bahnschrift" panose="020B0502040204020203" pitchFamily="34" charset="0"/>
              </a:rPr>
              <a:t>Q26. As you may know, in many states, felony convictions can trigger a loss of voting rights. Below is a list of phrases some people have used to describe guaranteeing the eligibility to vote for all citizens 18 and older, including citizens completing their sentence, both inside and outside of prison? Please indicate how well that phrase describes the concept. </a:t>
            </a:r>
            <a:r>
              <a:rPr lang="en-US" sz="1200" b="1" dirty="0">
                <a:solidFill>
                  <a:prstClr val="black"/>
                </a:solidFill>
                <a:latin typeface="Bahnschrift" panose="020B0502040204020203" pitchFamily="34" charset="0"/>
              </a:rPr>
              <a:t>[RANDOMIZE]</a:t>
            </a:r>
          </a:p>
        </p:txBody>
      </p:sp>
      <p:graphicFrame>
        <p:nvGraphicFramePr>
          <p:cNvPr id="6" name="Object 4">
            <a:extLst>
              <a:ext uri="{FF2B5EF4-FFF2-40B4-BE49-F238E27FC236}">
                <a16:creationId xmlns:a16="http://schemas.microsoft.com/office/drawing/2014/main" id="{EB820449-CD2D-4015-F1C9-77BFDA25B152}"/>
              </a:ext>
            </a:extLst>
          </p:cNvPr>
          <p:cNvGraphicFramePr>
            <a:graphicFrameLocks noChangeAspect="1"/>
          </p:cNvGraphicFramePr>
          <p:nvPr/>
        </p:nvGraphicFramePr>
        <p:xfrm>
          <a:off x="335280" y="2556600"/>
          <a:ext cx="11409416" cy="3889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2">
            <a:extLst>
              <a:ext uri="{FF2B5EF4-FFF2-40B4-BE49-F238E27FC236}">
                <a16:creationId xmlns:a16="http://schemas.microsoft.com/office/drawing/2014/main" id="{37B22053-2664-C869-725B-3B4427F63F01}"/>
              </a:ext>
            </a:extLst>
          </p:cNvPr>
          <p:cNvGraphicFramePr>
            <a:graphicFrameLocks noGrp="1"/>
          </p:cNvGraphicFramePr>
          <p:nvPr/>
        </p:nvGraphicFramePr>
        <p:xfrm>
          <a:off x="10457016" y="2335931"/>
          <a:ext cx="1516082" cy="3413760"/>
        </p:xfrm>
        <a:graphic>
          <a:graphicData uri="http://schemas.openxmlformats.org/drawingml/2006/table">
            <a:tbl>
              <a:tblPr firstRow="1" bandRow="1">
                <a:tableStyleId>{2D5ABB26-0587-4C30-8999-92F81FD0307C}</a:tableStyleId>
              </a:tblPr>
              <a:tblGrid>
                <a:gridCol w="1516082">
                  <a:extLst>
                    <a:ext uri="{9D8B030D-6E8A-4147-A177-3AD203B41FA5}">
                      <a16:colId xmlns:a16="http://schemas.microsoft.com/office/drawing/2014/main" val="128178620"/>
                    </a:ext>
                  </a:extLst>
                </a:gridCol>
              </a:tblGrid>
              <a:tr h="345430">
                <a:tc>
                  <a:txBody>
                    <a:bodyPr/>
                    <a:lstStyle/>
                    <a:p>
                      <a:r>
                        <a:rPr lang="en-US" sz="1000" dirty="0">
                          <a:solidFill>
                            <a:schemeClr val="tx1"/>
                          </a:solidFill>
                        </a:rPr>
                        <a:t>% well for those involved in criminal legal system</a:t>
                      </a:r>
                    </a:p>
                  </a:txBody>
                  <a:tcPr/>
                </a:tc>
                <a:extLst>
                  <a:ext uri="{0D108BD9-81ED-4DB2-BD59-A6C34878D82A}">
                    <a16:rowId xmlns:a16="http://schemas.microsoft.com/office/drawing/2014/main" val="4102946075"/>
                  </a:ext>
                </a:extLst>
              </a:tr>
              <a:tr h="301752">
                <a:tc>
                  <a:txBody>
                    <a:bodyPr/>
                    <a:lstStyle/>
                    <a:p>
                      <a:pPr algn="ctr" fontAlgn="ctr"/>
                      <a:r>
                        <a:rPr lang="en-US" sz="1200" b="1" i="0" u="none" strike="noStrike">
                          <a:solidFill>
                            <a:srgbClr val="000000"/>
                          </a:solidFill>
                          <a:effectLst/>
                          <a:latin typeface="Bahnschrift" panose="020B0502040204020203" pitchFamily="34" charset="0"/>
                        </a:rPr>
                        <a:t>73%</a:t>
                      </a:r>
                    </a:p>
                  </a:txBody>
                  <a:tcPr marL="7620" marR="7620" marT="7620" marB="0" anchor="ctr"/>
                </a:tc>
                <a:extLst>
                  <a:ext uri="{0D108BD9-81ED-4DB2-BD59-A6C34878D82A}">
                    <a16:rowId xmlns:a16="http://schemas.microsoft.com/office/drawing/2014/main" val="3065443458"/>
                  </a:ext>
                </a:extLst>
              </a:tr>
              <a:tr h="301752">
                <a:tc>
                  <a:txBody>
                    <a:bodyPr/>
                    <a:lstStyle/>
                    <a:p>
                      <a:pPr algn="ctr" fontAlgn="ctr"/>
                      <a:r>
                        <a:rPr lang="en-US" sz="1200" b="1" i="0" u="none" strike="noStrike">
                          <a:solidFill>
                            <a:srgbClr val="000000"/>
                          </a:solidFill>
                          <a:effectLst/>
                          <a:latin typeface="Bahnschrift" panose="020B0502040204020203" pitchFamily="34" charset="0"/>
                        </a:rPr>
                        <a:t>68%</a:t>
                      </a:r>
                    </a:p>
                  </a:txBody>
                  <a:tcPr marL="7620" marR="7620" marT="7620" marB="0" anchor="ctr"/>
                </a:tc>
                <a:extLst>
                  <a:ext uri="{0D108BD9-81ED-4DB2-BD59-A6C34878D82A}">
                    <a16:rowId xmlns:a16="http://schemas.microsoft.com/office/drawing/2014/main" val="1279713899"/>
                  </a:ext>
                </a:extLst>
              </a:tr>
              <a:tr h="301752">
                <a:tc>
                  <a:txBody>
                    <a:bodyPr/>
                    <a:lstStyle/>
                    <a:p>
                      <a:pPr algn="ctr" fontAlgn="ctr"/>
                      <a:r>
                        <a:rPr lang="en-US" sz="1200" b="1" i="0" u="none" strike="noStrike">
                          <a:solidFill>
                            <a:srgbClr val="000000"/>
                          </a:solidFill>
                          <a:effectLst/>
                          <a:latin typeface="Bahnschrift" panose="020B0502040204020203" pitchFamily="34" charset="0"/>
                        </a:rPr>
                        <a:t>71%</a:t>
                      </a:r>
                    </a:p>
                  </a:txBody>
                  <a:tcPr marL="7620" marR="7620" marT="7620" marB="0" anchor="ctr"/>
                </a:tc>
                <a:extLst>
                  <a:ext uri="{0D108BD9-81ED-4DB2-BD59-A6C34878D82A}">
                    <a16:rowId xmlns:a16="http://schemas.microsoft.com/office/drawing/2014/main" val="1935036161"/>
                  </a:ext>
                </a:extLst>
              </a:tr>
              <a:tr h="301752">
                <a:tc>
                  <a:txBody>
                    <a:bodyPr/>
                    <a:lstStyle/>
                    <a:p>
                      <a:pPr algn="ctr" fontAlgn="ctr"/>
                      <a:r>
                        <a:rPr lang="en-US" sz="1200" b="1" i="0" u="none" strike="noStrike">
                          <a:solidFill>
                            <a:srgbClr val="000000"/>
                          </a:solidFill>
                          <a:effectLst/>
                          <a:latin typeface="Bahnschrift" panose="020B0502040204020203" pitchFamily="34" charset="0"/>
                        </a:rPr>
                        <a:t>70%</a:t>
                      </a:r>
                    </a:p>
                  </a:txBody>
                  <a:tcPr marL="7620" marR="7620" marT="7620" marB="0" anchor="ctr"/>
                </a:tc>
                <a:extLst>
                  <a:ext uri="{0D108BD9-81ED-4DB2-BD59-A6C34878D82A}">
                    <a16:rowId xmlns:a16="http://schemas.microsoft.com/office/drawing/2014/main" val="1523803065"/>
                  </a:ext>
                </a:extLst>
              </a:tr>
              <a:tr h="301752">
                <a:tc>
                  <a:txBody>
                    <a:bodyPr/>
                    <a:lstStyle/>
                    <a:p>
                      <a:pPr algn="ctr" fontAlgn="ctr"/>
                      <a:r>
                        <a:rPr lang="en-US" sz="1200" b="1" i="0" u="none" strike="noStrike">
                          <a:solidFill>
                            <a:srgbClr val="000000"/>
                          </a:solidFill>
                          <a:effectLst/>
                          <a:latin typeface="Bahnschrift" panose="020B0502040204020203" pitchFamily="34" charset="0"/>
                        </a:rPr>
                        <a:t>73%</a:t>
                      </a:r>
                    </a:p>
                  </a:txBody>
                  <a:tcPr marL="7620" marR="7620" marT="7620" marB="0" anchor="ctr"/>
                </a:tc>
                <a:extLst>
                  <a:ext uri="{0D108BD9-81ED-4DB2-BD59-A6C34878D82A}">
                    <a16:rowId xmlns:a16="http://schemas.microsoft.com/office/drawing/2014/main" val="845128829"/>
                  </a:ext>
                </a:extLst>
              </a:tr>
              <a:tr h="301752">
                <a:tc>
                  <a:txBody>
                    <a:bodyPr/>
                    <a:lstStyle/>
                    <a:p>
                      <a:pPr algn="ctr" fontAlgn="ctr"/>
                      <a:r>
                        <a:rPr lang="en-US" sz="1200" b="1" i="0" u="none" strike="noStrike">
                          <a:solidFill>
                            <a:srgbClr val="000000"/>
                          </a:solidFill>
                          <a:effectLst/>
                          <a:latin typeface="Bahnschrift" panose="020B0502040204020203" pitchFamily="34" charset="0"/>
                        </a:rPr>
                        <a:t>66%</a:t>
                      </a:r>
                    </a:p>
                  </a:txBody>
                  <a:tcPr marL="7620" marR="7620" marT="7620" marB="0" anchor="ctr"/>
                </a:tc>
                <a:extLst>
                  <a:ext uri="{0D108BD9-81ED-4DB2-BD59-A6C34878D82A}">
                    <a16:rowId xmlns:a16="http://schemas.microsoft.com/office/drawing/2014/main" val="590299846"/>
                  </a:ext>
                </a:extLst>
              </a:tr>
              <a:tr h="301752">
                <a:tc>
                  <a:txBody>
                    <a:bodyPr/>
                    <a:lstStyle/>
                    <a:p>
                      <a:pPr algn="ctr" fontAlgn="ctr"/>
                      <a:r>
                        <a:rPr lang="en-US" sz="1200" b="1" i="0" u="none" strike="noStrike">
                          <a:solidFill>
                            <a:srgbClr val="000000"/>
                          </a:solidFill>
                          <a:effectLst/>
                          <a:latin typeface="Bahnschrift" panose="020B0502040204020203" pitchFamily="34" charset="0"/>
                        </a:rPr>
                        <a:t>70%</a:t>
                      </a:r>
                    </a:p>
                  </a:txBody>
                  <a:tcPr marL="7620" marR="7620" marT="7620" marB="0" anchor="ctr"/>
                </a:tc>
                <a:extLst>
                  <a:ext uri="{0D108BD9-81ED-4DB2-BD59-A6C34878D82A}">
                    <a16:rowId xmlns:a16="http://schemas.microsoft.com/office/drawing/2014/main" val="4049088396"/>
                  </a:ext>
                </a:extLst>
              </a:tr>
              <a:tr h="301752">
                <a:tc>
                  <a:txBody>
                    <a:bodyPr/>
                    <a:lstStyle/>
                    <a:p>
                      <a:pPr algn="ctr" fontAlgn="ctr"/>
                      <a:r>
                        <a:rPr lang="en-US" sz="1200" b="1" i="0" u="none" strike="noStrike">
                          <a:solidFill>
                            <a:srgbClr val="000000"/>
                          </a:solidFill>
                          <a:effectLst/>
                          <a:latin typeface="Bahnschrift" panose="020B0502040204020203" pitchFamily="34" charset="0"/>
                        </a:rPr>
                        <a:t>60%</a:t>
                      </a:r>
                    </a:p>
                  </a:txBody>
                  <a:tcPr marL="7620" marR="7620" marT="7620" marB="0" anchor="ctr"/>
                </a:tc>
                <a:extLst>
                  <a:ext uri="{0D108BD9-81ED-4DB2-BD59-A6C34878D82A}">
                    <a16:rowId xmlns:a16="http://schemas.microsoft.com/office/drawing/2014/main" val="4130515398"/>
                  </a:ext>
                </a:extLst>
              </a:tr>
              <a:tr h="301752">
                <a:tc>
                  <a:txBody>
                    <a:bodyPr/>
                    <a:lstStyle/>
                    <a:p>
                      <a:pPr algn="ctr" fontAlgn="ctr"/>
                      <a:r>
                        <a:rPr lang="en-US" sz="1200" b="1" i="0" u="none" strike="noStrike">
                          <a:solidFill>
                            <a:srgbClr val="000000"/>
                          </a:solidFill>
                          <a:effectLst/>
                          <a:latin typeface="Bahnschrift" panose="020B0502040204020203" pitchFamily="34" charset="0"/>
                        </a:rPr>
                        <a:t>50%</a:t>
                      </a:r>
                    </a:p>
                  </a:txBody>
                  <a:tcPr marL="7620" marR="7620" marT="7620" marB="0" anchor="ctr"/>
                </a:tc>
                <a:extLst>
                  <a:ext uri="{0D108BD9-81ED-4DB2-BD59-A6C34878D82A}">
                    <a16:rowId xmlns:a16="http://schemas.microsoft.com/office/drawing/2014/main" val="2030363886"/>
                  </a:ext>
                </a:extLst>
              </a:tr>
              <a:tr h="301752">
                <a:tc>
                  <a:txBody>
                    <a:bodyPr/>
                    <a:lstStyle/>
                    <a:p>
                      <a:pPr algn="ctr" fontAlgn="ctr"/>
                      <a:r>
                        <a:rPr lang="en-US" sz="1200" b="1" i="0" u="none" strike="noStrike" dirty="0">
                          <a:solidFill>
                            <a:srgbClr val="000000"/>
                          </a:solidFill>
                          <a:effectLst/>
                          <a:latin typeface="Bahnschrift" panose="020B0502040204020203" pitchFamily="34" charset="0"/>
                        </a:rPr>
                        <a:t>48%</a:t>
                      </a:r>
                    </a:p>
                  </a:txBody>
                  <a:tcPr marL="7620" marR="7620" marT="7620" marB="0" anchor="ctr"/>
                </a:tc>
                <a:extLst>
                  <a:ext uri="{0D108BD9-81ED-4DB2-BD59-A6C34878D82A}">
                    <a16:rowId xmlns:a16="http://schemas.microsoft.com/office/drawing/2014/main" val="3658366457"/>
                  </a:ext>
                </a:extLst>
              </a:tr>
            </a:tbl>
          </a:graphicData>
        </a:graphic>
      </p:graphicFrame>
    </p:spTree>
    <p:extLst>
      <p:ext uri="{BB962C8B-B14F-4D97-AF65-F5344CB8AC3E}">
        <p14:creationId xmlns:p14="http://schemas.microsoft.com/office/powerpoint/2010/main" val="295176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a:extLst>
              <a:ext uri="{FF2B5EF4-FFF2-40B4-BE49-F238E27FC236}">
                <a16:creationId xmlns:a16="http://schemas.microsoft.com/office/drawing/2014/main" id="{DE2984CD-AF66-4D36-9CB8-59C30ED1EC2B}"/>
              </a:ext>
            </a:extLst>
          </p:cNvPr>
          <p:cNvGraphicFramePr>
            <a:graphicFrameLocks/>
          </p:cNvGraphicFramePr>
          <p:nvPr>
            <p:extLst>
              <p:ext uri="{D42A27DB-BD31-4B8C-83A1-F6EECF244321}">
                <p14:modId xmlns:p14="http://schemas.microsoft.com/office/powerpoint/2010/main" val="2761244050"/>
              </p:ext>
            </p:extLst>
          </p:nvPr>
        </p:nvGraphicFramePr>
        <p:xfrm>
          <a:off x="474433" y="2055121"/>
          <a:ext cx="11243130" cy="4016256"/>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14423"/>
            <a:ext cx="11521440" cy="255715"/>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Messages </a:t>
            </a:r>
          </a:p>
        </p:txBody>
      </p:sp>
      <p:sp>
        <p:nvSpPr>
          <p:cNvPr id="13" name="Title 1">
            <a:extLst>
              <a:ext uri="{FF2B5EF4-FFF2-40B4-BE49-F238E27FC236}">
                <a16:creationId xmlns:a16="http://schemas.microsoft.com/office/drawing/2014/main" id="{6B37B062-1D8C-403F-9BD8-D65F8053FAB7}"/>
              </a:ext>
            </a:extLst>
          </p:cNvPr>
          <p:cNvSpPr txBox="1">
            <a:spLocks/>
          </p:cNvSpPr>
          <p:nvPr/>
        </p:nvSpPr>
        <p:spPr>
          <a:xfrm>
            <a:off x="-93346" y="117888"/>
            <a:ext cx="1152143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a:lstStyle>
          <a:p>
            <a:pPr algn="just">
              <a:defRPr/>
            </a:pPr>
            <a:endParaRPr lang="en-US" sz="1600" b="0" i="0" u="none" strike="noStrike" kern="1200" cap="none" spc="0" normalizeH="0" baseline="0" noProof="0">
              <a:ln>
                <a:noFill/>
              </a:ln>
              <a:solidFill>
                <a:schemeClr val="tx1"/>
              </a:solidFill>
              <a:effectLst/>
              <a:uLnTx/>
              <a:uFillTx/>
              <a:latin typeface="Bahnschrift" panose="020B0502040204020203" pitchFamily="34" charset="0"/>
            </a:endParaRPr>
          </a:p>
        </p:txBody>
      </p:sp>
      <p:sp>
        <p:nvSpPr>
          <p:cNvPr id="2" name="Rectangle 1">
            <a:extLst>
              <a:ext uri="{FF2B5EF4-FFF2-40B4-BE49-F238E27FC236}">
                <a16:creationId xmlns:a16="http://schemas.microsoft.com/office/drawing/2014/main" id="{BF168488-B205-41C3-A517-A40A9102F1A5}"/>
              </a:ext>
            </a:extLst>
          </p:cNvPr>
          <p:cNvSpPr/>
          <p:nvPr/>
        </p:nvSpPr>
        <p:spPr>
          <a:xfrm>
            <a:off x="335280" y="5970671"/>
            <a:ext cx="8727179"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dirty="0">
              <a:ln>
                <a:noFill/>
              </a:ln>
              <a:solidFill>
                <a:prstClr val="black"/>
              </a:solidFill>
              <a:effectLst/>
              <a:uLnTx/>
              <a:uFillTx/>
              <a:latin typeface="Bahnschrift" panose="020B0502040204020203" pitchFamily="34" charset="0"/>
            </a:endParaRPr>
          </a:p>
          <a:p>
            <a:pPr lvl="0" algn="just">
              <a:defRPr/>
            </a:pPr>
            <a:r>
              <a:rPr kumimoji="0" lang="en-US" sz="1100" u="none" strike="noStrike" kern="1200" cap="none" spc="0" normalizeH="0" baseline="0" noProof="0" dirty="0">
                <a:ln>
                  <a:noFill/>
                </a:ln>
                <a:solidFill>
                  <a:prstClr val="black"/>
                </a:solidFill>
                <a:effectLst/>
                <a:uLnTx/>
                <a:uFillTx/>
                <a:latin typeface="Bahnschrift" panose="020B0502040204020203" pitchFamily="34" charset="0"/>
              </a:rPr>
              <a:t>Q34. </a:t>
            </a:r>
            <a:r>
              <a:rPr lang="en-US" sz="1100" dirty="0">
                <a:solidFill>
                  <a:prstClr val="black"/>
                </a:solidFill>
                <a:latin typeface="Bahnschrift" panose="020B0502040204020203" pitchFamily="34" charset="0"/>
              </a:rPr>
              <a:t>Now you will read some statements people have made in support of a law that guarantees voting eligibility for all. Please indicate whether each statement, assuming it is true, is a VERY convincing, SOMEWHAT convincing, NOT TOO convincing, or NOT AT ALL convincing reason to support that law. </a:t>
            </a:r>
            <a:r>
              <a:rPr lang="en-US" sz="1100" b="1" dirty="0">
                <a:solidFill>
                  <a:prstClr val="black"/>
                </a:solidFill>
                <a:latin typeface="Bahnschrift" panose="020B0502040204020203" pitchFamily="34" charset="0"/>
              </a:rPr>
              <a:t>[RANDOMIZE]</a:t>
            </a:r>
          </a:p>
        </p:txBody>
      </p:sp>
      <p:sp>
        <p:nvSpPr>
          <p:cNvPr id="12" name="Title 3">
            <a:extLst>
              <a:ext uri="{FF2B5EF4-FFF2-40B4-BE49-F238E27FC236}">
                <a16:creationId xmlns:a16="http://schemas.microsoft.com/office/drawing/2014/main" id="{BDD2CDD5-EF20-E5DC-6433-AB2644F9D40B}"/>
              </a:ext>
            </a:extLst>
          </p:cNvPr>
          <p:cNvSpPr txBox="1">
            <a:spLocks/>
          </p:cNvSpPr>
          <p:nvPr/>
        </p:nvSpPr>
        <p:spPr>
          <a:xfrm>
            <a:off x="335280" y="210385"/>
            <a:ext cx="1152143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a:lstStyle>
          <a:p>
            <a:pPr algn="just"/>
            <a:r>
              <a:rPr lang="en-US" sz="1800" b="0">
                <a:solidFill>
                  <a:schemeClr val="tx1"/>
                </a:solidFill>
                <a:latin typeface="Bahnschrift" panose="020B0502040204020203" pitchFamily="34" charset="0"/>
                <a:ea typeface="Verdana" panose="020B0604030504040204" pitchFamily="34" charset="0"/>
              </a:rPr>
              <a:t>Our </a:t>
            </a:r>
            <a:r>
              <a:rPr lang="en-US" sz="1800" b="0" dirty="0">
                <a:solidFill>
                  <a:schemeClr val="tx1"/>
                </a:solidFill>
                <a:latin typeface="Bahnschrift" panose="020B0502040204020203" pitchFamily="34" charset="0"/>
                <a:ea typeface="Verdana" panose="020B0604030504040204" pitchFamily="34" charset="0"/>
              </a:rPr>
              <a:t>top messages </a:t>
            </a:r>
            <a:r>
              <a:rPr lang="en-US" sz="1800" b="0">
                <a:solidFill>
                  <a:schemeClr val="tx1"/>
                </a:solidFill>
                <a:latin typeface="Bahnschrift" panose="020B0502040204020203" pitchFamily="34" charset="0"/>
                <a:ea typeface="Verdana" panose="020B0604030504040204" pitchFamily="34" charset="0"/>
              </a:rPr>
              <a:t>frame voting as an obligation and a duty for every citizen that cannot and should not be taken away and goes on to argue that denying Americans the ability to vote not only denies a right, but denies them the ability to fulfill their civic obligation to our democracy. Other messages that are broadly persuasive underscore restoring voting rights as a key component of successful (re)integration into communities, reducing the likelihood of people returning to prison and improving public safety for all. </a:t>
            </a:r>
            <a:endParaRPr lang="en-US" sz="1800" b="0" dirty="0">
              <a:solidFill>
                <a:schemeClr val="tx1"/>
              </a:solidFill>
              <a:latin typeface="Bahnschrift" panose="020B0502040204020203" pitchFamily="34" charset="0"/>
              <a:ea typeface="Verdana" panose="020B0604030504040204" pitchFamily="34" charset="0"/>
            </a:endParaRPr>
          </a:p>
        </p:txBody>
      </p:sp>
    </p:spTree>
    <p:extLst>
      <p:ext uri="{BB962C8B-B14F-4D97-AF65-F5344CB8AC3E}">
        <p14:creationId xmlns:p14="http://schemas.microsoft.com/office/powerpoint/2010/main" val="2080613930"/>
      </p:ext>
    </p:extLst>
  </p:cSld>
  <p:clrMapOvr>
    <a:masterClrMapping/>
  </p:clrMapOvr>
</p:sld>
</file>

<file path=ppt/theme/theme1.xml><?xml version="1.0" encoding="utf-8"?>
<a:theme xmlns:a="http://schemas.openxmlformats.org/drawingml/2006/main" name="tiled watermark">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b0915fe5-c2f4-4c50-9cd1-9f8d14874127">
      <UserInfo>
        <DisplayName>Daniel Gotoff</DisplayName>
        <AccountId>40</AccountId>
        <AccountType/>
      </UserInfo>
      <UserInfo>
        <DisplayName>Team Gotoff Members</DisplayName>
        <AccountId>381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658BFA5880B04A8B8F8A32B004F428" ma:contentTypeVersion="15" ma:contentTypeDescription="Create a new document." ma:contentTypeScope="" ma:versionID="51db70ea0f42f841565578403166d961">
  <xsd:schema xmlns:xsd="http://www.w3.org/2001/XMLSchema" xmlns:xs="http://www.w3.org/2001/XMLSchema" xmlns:p="http://schemas.microsoft.com/office/2006/metadata/properties" xmlns:ns1="http://schemas.microsoft.com/sharepoint/v3" xmlns:ns2="b0915fe5-c2f4-4c50-9cd1-9f8d14874127" xmlns:ns3="53e3d0c4-638d-40ba-b993-f51c161487a2" targetNamespace="http://schemas.microsoft.com/office/2006/metadata/properties" ma:root="true" ma:fieldsID="7f5e2f67a21db454e400060be3b8ccdc" ns1:_="" ns2:_="" ns3:_="">
    <xsd:import namespace="http://schemas.microsoft.com/sharepoint/v3"/>
    <xsd:import namespace="b0915fe5-c2f4-4c50-9cd1-9f8d14874127"/>
    <xsd:import namespace="53e3d0c4-638d-40ba-b993-f51c161487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915fe5-c2f4-4c50-9cd1-9f8d148741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e3d0c4-638d-40ba-b993-f51c161487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22546C-CD98-4F0F-A049-CA93DF4E66C5}">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53e3d0c4-638d-40ba-b993-f51c161487a2"/>
    <ds:schemaRef ds:uri="http://purl.org/dc/dcmitype/"/>
    <ds:schemaRef ds:uri="http://schemas.openxmlformats.org/package/2006/metadata/core-properties"/>
    <ds:schemaRef ds:uri="http://purl.org/dc/terms/"/>
    <ds:schemaRef ds:uri="b0915fe5-c2f4-4c50-9cd1-9f8d1487412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B9A92897-6E12-49C1-BCA2-7DB98E9FAA1C}">
  <ds:schemaRefs>
    <ds:schemaRef ds:uri="http://schemas.microsoft.com/sharepoint/v3/contenttype/forms"/>
  </ds:schemaRefs>
</ds:datastoreItem>
</file>

<file path=customXml/itemProps3.xml><?xml version="1.0" encoding="utf-8"?>
<ds:datastoreItem xmlns:ds="http://schemas.openxmlformats.org/officeDocument/2006/customXml" ds:itemID="{86C9823F-286D-44A3-92AA-AA81F65D0A85}">
  <ds:schemaRefs>
    <ds:schemaRef ds:uri="53e3d0c4-638d-40ba-b993-f51c161487a2"/>
    <ds:schemaRef ds:uri="b0915fe5-c2f4-4c50-9cd1-9f8d14874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5967</TotalTime>
  <Words>2851</Words>
  <Application>Microsoft Office PowerPoint</Application>
  <PresentationFormat>Widescreen</PresentationFormat>
  <Paragraphs>150</Paragraphs>
  <Slides>14</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Arial</vt:lpstr>
      <vt:lpstr>Bahnschrift</vt:lpstr>
      <vt:lpstr>Bahnschrift SemiLight</vt:lpstr>
      <vt:lpstr>Calibri</vt:lpstr>
      <vt:lpstr>Calibri Light</vt:lpstr>
      <vt:lpstr>Symbol</vt:lpstr>
      <vt:lpstr>Times New Roman</vt:lpstr>
      <vt:lpstr>tiled watermark</vt:lpstr>
      <vt:lpstr>1_Office Theme</vt:lpstr>
      <vt:lpstr>3_Office Theme</vt:lpstr>
      <vt:lpstr>2_Office Theme</vt:lpstr>
      <vt:lpstr>PowerPoint Presentation</vt:lpstr>
      <vt:lpstr>Methodology</vt:lpstr>
      <vt:lpstr>PowerPoint Presentation</vt:lpstr>
      <vt:lpstr>A majority of voters supports a law guaranteeing the eligibility to vote for all citizens 18 and older, including citizens completing their sentence, both inside and outside of prison. When proposal language refers to “felony convictions”, support drops to fifty percent and the margin separating support and opposition narrows.</vt:lpstr>
      <vt:lpstr>Engaged Debate Statements</vt:lpstr>
      <vt:lpstr>Simulating supporters and opponents engaging a debate over full re-enfranchisement results in a much more divided electorate. </vt:lpstr>
      <vt:lpstr>After voters hear further messaging in support of re-enfranchisement, support picks back up to original levels.</vt:lpstr>
      <vt:lpstr>The top phrase that voters feel describe guaranteeing the eligibility to vote for all citizens 18 and older, including citizens completing their sentence, both inside and outside of prison are “guaranteeing the right to vote”, “restoring the right to vote”, and “restoring the freedom to vote”. For voters who have been involved in the criminal legal system, “guaranteeing the right to vote” and “universal voting rights” are the top phrases. “Ending Jim Crow voting bans” and “universal suffrage” test the worst.</vt:lpstr>
      <vt:lpstr>PowerPoint Presentation</vt:lpstr>
      <vt:lpstr>Top Tier Messages</vt:lpstr>
      <vt:lpstr>Second Tier Messages</vt:lpstr>
      <vt:lpstr> Third Tier Messages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McCauley Pugh</dc:creator>
  <cp:lastModifiedBy>Keshia Morris Desir</cp:lastModifiedBy>
  <cp:revision>6</cp:revision>
  <dcterms:created xsi:type="dcterms:W3CDTF">2021-11-10T23:49:53Z</dcterms:created>
  <dcterms:modified xsi:type="dcterms:W3CDTF">2022-11-15T17:03:19Z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0x01010073658BFA5880B04A8B8F8A32B004F428</vt:lpwstr>
  </property>
</Properties>
</file>