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0" r:id="rId3"/>
    <p:sldId id="257" r:id="rId4"/>
    <p:sldId id="258" r:id="rId5"/>
    <p:sldId id="259"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70CD"/>
    <a:srgbClr val="5D606B"/>
    <a:srgbClr val="F8981D"/>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882" autoAdjust="0"/>
    <p:restoredTop sz="94660"/>
  </p:normalViewPr>
  <p:slideViewPr>
    <p:cSldViewPr>
      <p:cViewPr>
        <p:scale>
          <a:sx n="83" d="100"/>
          <a:sy n="83" d="100"/>
        </p:scale>
        <p:origin x="120" y="130"/>
      </p:cViewPr>
      <p:guideLst>
        <p:guide orient="horz" pos="2160"/>
        <p:guide pos="2880"/>
      </p:guideLst>
    </p:cSldViewPr>
  </p:slideViewPr>
  <p:notesTextViewPr>
    <p:cViewPr>
      <p:scale>
        <a:sx n="1" d="1"/>
        <a:sy n="1" d="1"/>
      </p:scale>
      <p:origin x="0" y="-446"/>
    </p:cViewPr>
  </p:notesTextViewPr>
  <p:notesViewPr>
    <p:cSldViewPr>
      <p:cViewPr varScale="1">
        <p:scale>
          <a:sx n="56" d="100"/>
          <a:sy n="56" d="100"/>
        </p:scale>
        <p:origin x="-2886"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E6FA5D-020D-4159-A9D1-9283210790EA}" type="datetimeFigureOut">
              <a:rPr lang="en-US" smtClean="0"/>
              <a:t>7/19/2021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E4C8A1-B8FD-463A-924D-9789CFCB3782}" type="slidenum">
              <a:rPr lang="en-US" smtClean="0"/>
              <a:t>‹#›</a:t>
            </a:fld>
            <a:endParaRPr lang="en-US"/>
          </a:p>
        </p:txBody>
      </p:sp>
    </p:spTree>
    <p:extLst>
      <p:ext uri="{BB962C8B-B14F-4D97-AF65-F5344CB8AC3E}">
        <p14:creationId xmlns:p14="http://schemas.microsoft.com/office/powerpoint/2010/main" val="1276602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Maryland has</a:t>
            </a:r>
            <a:r>
              <a:rPr lang="en-US" baseline="0" dirty="0" smtClean="0"/>
              <a:t> access to 3/5 of the pathways.</a:t>
            </a:r>
          </a:p>
          <a:p>
            <a:r>
              <a:rPr lang="en-US" baseline="0" dirty="0" smtClean="0"/>
              <a:t>Judicial Waiver: 15 for most offenses; no age for Capitol offenses—used VERY rarely compared to Stat Exclusion</a:t>
            </a:r>
          </a:p>
          <a:p>
            <a:r>
              <a:rPr lang="en-US" baseline="0" dirty="0" smtClean="0"/>
              <a:t>Statutory Exclusion: 33 offenses (most in the country); Most at 16, but 14 for capitol offense</a:t>
            </a:r>
          </a:p>
          <a:p>
            <a:r>
              <a:rPr lang="en-US" baseline="0" dirty="0" smtClean="0"/>
              <a:t>Once an Adult: Requires a conviction, but can be a lower offense than what was charged. </a:t>
            </a:r>
            <a:endParaRPr lang="en-US" dirty="0"/>
          </a:p>
        </p:txBody>
      </p:sp>
      <p:sp>
        <p:nvSpPr>
          <p:cNvPr id="4" name="Slide Number Placeholder 3"/>
          <p:cNvSpPr>
            <a:spLocks noGrp="1"/>
          </p:cNvSpPr>
          <p:nvPr>
            <p:ph type="sldNum" sz="quarter" idx="10"/>
          </p:nvPr>
        </p:nvSpPr>
        <p:spPr/>
        <p:txBody>
          <a:bodyPr/>
          <a:lstStyle/>
          <a:p>
            <a:fld id="{FBE4C8A1-B8FD-463A-924D-9789CFCB3782}" type="slidenum">
              <a:rPr lang="en-US" smtClean="0"/>
              <a:t>2</a:t>
            </a:fld>
            <a:endParaRPr lang="en-US"/>
          </a:p>
        </p:txBody>
      </p:sp>
    </p:spTree>
    <p:extLst>
      <p:ext uri="{BB962C8B-B14F-4D97-AF65-F5344CB8AC3E}">
        <p14:creationId xmlns:p14="http://schemas.microsoft.com/office/powerpoint/2010/main" val="9708576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you can see, the reforms are happening acros</a:t>
            </a:r>
            <a:r>
              <a:rPr lang="en-US" baseline="0" dirty="0" smtClean="0"/>
              <a:t>s the US, not just in one section of the country. </a:t>
            </a:r>
            <a:endParaRPr lang="en-US" dirty="0" smtClean="0"/>
          </a:p>
          <a:p>
            <a:r>
              <a:rPr lang="en-US" dirty="0" smtClean="0"/>
              <a:t>Laws</a:t>
            </a:r>
            <a:r>
              <a:rPr lang="en-US" baseline="0" dirty="0" smtClean="0"/>
              <a:t> are bi-partisan</a:t>
            </a:r>
          </a:p>
          <a:p>
            <a:r>
              <a:rPr lang="en-US" baseline="0" dirty="0" smtClean="0"/>
              <a:t>Republicans/conservatives are supporting based on court expediency, public safety and due process concerns</a:t>
            </a:r>
          </a:p>
          <a:p>
            <a:endParaRPr lang="en-US" dirty="0" smtClean="0"/>
          </a:p>
        </p:txBody>
      </p:sp>
      <p:sp>
        <p:nvSpPr>
          <p:cNvPr id="4" name="Slide Number Placeholder 3"/>
          <p:cNvSpPr>
            <a:spLocks noGrp="1"/>
          </p:cNvSpPr>
          <p:nvPr>
            <p:ph type="sldNum" sz="quarter" idx="10"/>
          </p:nvPr>
        </p:nvSpPr>
        <p:spPr/>
        <p:txBody>
          <a:bodyPr/>
          <a:lstStyle/>
          <a:p>
            <a:fld id="{FBE4C8A1-B8FD-463A-924D-9789CFCB3782}" type="slidenum">
              <a:rPr lang="en-US" smtClean="0"/>
              <a:t>3</a:t>
            </a:fld>
            <a:endParaRPr lang="en-US"/>
          </a:p>
        </p:txBody>
      </p:sp>
    </p:spTree>
    <p:extLst>
      <p:ext uri="{BB962C8B-B14F-4D97-AF65-F5344CB8AC3E}">
        <p14:creationId xmlns:p14="http://schemas.microsoft.com/office/powerpoint/2010/main" val="27836851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Research and best practice say</a:t>
            </a:r>
            <a:r>
              <a:rPr lang="en-US" baseline="0" dirty="0" smtClean="0"/>
              <a:t> that Judicial waiver is the most effected method to youth accountability; before 1980s only 7 states offered any auto transfer and it was extremely limited by age and offense. . While 45 states offer this as a possibility only 3/50k of kids in adult system get there through judicial waiver.  There are currently 9 states that ONLY have judicial waiver as an option (this is the goal). </a:t>
            </a:r>
            <a:r>
              <a:rPr lang="en-US" sz="1200" b="0" i="0" u="none" strike="noStrike" kern="1200" dirty="0" smtClean="0">
                <a:solidFill>
                  <a:schemeClr val="tx1"/>
                </a:solidFill>
                <a:effectLst/>
                <a:latin typeface="+mn-lt"/>
                <a:ea typeface="+mn-ea"/>
                <a:cs typeface="+mn-cs"/>
              </a:rPr>
              <a:t>California, Hawaii, Kansas, Oklahoma, Montana, Oregon, Tennessee, </a:t>
            </a:r>
            <a:r>
              <a:rPr lang="en-US" sz="1200" b="0" i="0" u="none" strike="noStrike" kern="1200" smtClean="0">
                <a:solidFill>
                  <a:schemeClr val="tx1"/>
                </a:solidFill>
                <a:effectLst/>
                <a:latin typeface="+mn-lt"/>
                <a:ea typeface="+mn-ea"/>
                <a:cs typeface="+mn-cs"/>
              </a:rPr>
              <a:t>and Texas </a:t>
            </a:r>
          </a:p>
          <a:p>
            <a:pPr marL="228600" indent="-228600">
              <a:buAutoNum type="arabicPeriod"/>
            </a:pPr>
            <a:r>
              <a:rPr lang="en-US" smtClean="0"/>
              <a:t>RTF—half </a:t>
            </a:r>
            <a:r>
              <a:rPr lang="en-US" dirty="0" smtClean="0"/>
              <a:t>the states have no min age for some offenses, same is true in MD of capitol offenses.  This is a problem.</a:t>
            </a:r>
            <a:r>
              <a:rPr lang="en-US" baseline="0" dirty="0" smtClean="0"/>
              <a:t>  UN suggests NO ONE under 18 be charged as adults; many states are narrowing auto transfer to ages 15+; CA has best law in the country on this.</a:t>
            </a:r>
          </a:p>
          <a:p>
            <a:pPr marL="228600" indent="-228600">
              <a:buAutoNum type="arabicPeriod"/>
            </a:pPr>
            <a:r>
              <a:rPr lang="en-US" baseline="0" dirty="0" err="1" smtClean="0"/>
              <a:t>Elig</a:t>
            </a:r>
            <a:r>
              <a:rPr lang="en-US" baseline="0" dirty="0" smtClean="0"/>
              <a:t> Charges.  Science does not back this approach at all---it runs counter to the entire mission of the JJ system, and never tells the whole story of what has happen.  Under strong, developmentally appropriate and public safety responses—the WHOLE child, not the charge.  In states as diverse as CA, DE, KY and UT—this includes charges that have gun possession…….</a:t>
            </a:r>
            <a:r>
              <a:rPr lang="en-US" dirty="0" smtClean="0"/>
              <a:t>DE,</a:t>
            </a:r>
            <a:r>
              <a:rPr lang="en-US" baseline="0" dirty="0" smtClean="0"/>
              <a:t> KY both limited guns; WA second degree robbery and assaults are </a:t>
            </a:r>
            <a:r>
              <a:rPr lang="en-US" baseline="0" dirty="0" err="1" smtClean="0"/>
              <a:t>diversionable</a:t>
            </a:r>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FBE4C8A1-B8FD-463A-924D-9789CFCB3782}" type="slidenum">
              <a:rPr lang="en-US" smtClean="0"/>
              <a:t>4</a:t>
            </a:fld>
            <a:endParaRPr lang="en-US"/>
          </a:p>
        </p:txBody>
      </p:sp>
    </p:spTree>
    <p:extLst>
      <p:ext uri="{BB962C8B-B14F-4D97-AF65-F5344CB8AC3E}">
        <p14:creationId xmlns:p14="http://schemas.microsoft.com/office/powerpoint/2010/main" val="15312908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9 states include:</a:t>
            </a:r>
          </a:p>
          <a:p>
            <a:r>
              <a:rPr lang="en-US" dirty="0" smtClean="0"/>
              <a:t>AL, AZ</a:t>
            </a:r>
            <a:r>
              <a:rPr lang="en-US" baseline="0" dirty="0" smtClean="0"/>
              <a:t> FL, IA, IN MD, NJ OH, PA.  (FL, NJ have changed laws already, PA, IN are in study sessions to do more.</a:t>
            </a:r>
            <a:endParaRPr lang="en-US" dirty="0"/>
          </a:p>
        </p:txBody>
      </p:sp>
      <p:sp>
        <p:nvSpPr>
          <p:cNvPr id="4" name="Slide Number Placeholder 3"/>
          <p:cNvSpPr>
            <a:spLocks noGrp="1"/>
          </p:cNvSpPr>
          <p:nvPr>
            <p:ph type="sldNum" sz="quarter" idx="10"/>
          </p:nvPr>
        </p:nvSpPr>
        <p:spPr/>
        <p:txBody>
          <a:bodyPr/>
          <a:lstStyle/>
          <a:p>
            <a:fld id="{FBE4C8A1-B8FD-463A-924D-9789CFCB3782}" type="slidenum">
              <a:rPr lang="en-US" smtClean="0"/>
              <a:t>5</a:t>
            </a:fld>
            <a:endParaRPr lang="en-US"/>
          </a:p>
        </p:txBody>
      </p:sp>
    </p:spTree>
    <p:extLst>
      <p:ext uri="{BB962C8B-B14F-4D97-AF65-F5344CB8AC3E}">
        <p14:creationId xmlns:p14="http://schemas.microsoft.com/office/powerpoint/2010/main" val="5414171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BE4C8A1-B8FD-463A-924D-9789CFCB3782}" type="slidenum">
              <a:rPr lang="en-US" smtClean="0"/>
              <a:t>6</a:t>
            </a:fld>
            <a:endParaRPr lang="en-US"/>
          </a:p>
        </p:txBody>
      </p:sp>
    </p:spTree>
    <p:extLst>
      <p:ext uri="{BB962C8B-B14F-4D97-AF65-F5344CB8AC3E}">
        <p14:creationId xmlns:p14="http://schemas.microsoft.com/office/powerpoint/2010/main" val="3074351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2285999"/>
          </a:xfrm>
        </p:spPr>
        <p:txBody>
          <a:bodyPr/>
          <a:lstStyle>
            <a:lvl1pPr>
              <a:defRPr sz="5400">
                <a:solidFill>
                  <a:srgbClr val="0270CD"/>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4267200"/>
            <a:ext cx="6400800" cy="1600200"/>
          </a:xfrm>
        </p:spPr>
        <p:txBody>
          <a:bodyPr/>
          <a:lstStyle>
            <a:lvl1pPr marL="0" indent="0" algn="ctr">
              <a:buNone/>
              <a:defRPr>
                <a:solidFill>
                  <a:srgbClr val="5D606B"/>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F6185DF-2FA4-4A7E-9B08-58DA9F761E48}"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CA584-3A04-4927-AD2F-952E11C48562}" type="slidenum">
              <a:rPr lang="en-US" smtClean="0"/>
              <a:t>‹#›</a:t>
            </a:fld>
            <a:endParaRPr lang="en-US"/>
          </a:p>
        </p:txBody>
      </p:sp>
    </p:spTree>
    <p:extLst>
      <p:ext uri="{BB962C8B-B14F-4D97-AF65-F5344CB8AC3E}">
        <p14:creationId xmlns:p14="http://schemas.microsoft.com/office/powerpoint/2010/main" val="57652033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6185DF-2FA4-4A7E-9B08-58DA9F761E48}"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CA584-3A04-4927-AD2F-952E11C48562}" type="slidenum">
              <a:rPr lang="en-US" smtClean="0"/>
              <a:t>‹#›</a:t>
            </a:fld>
            <a:endParaRPr lang="en-US"/>
          </a:p>
        </p:txBody>
      </p:sp>
    </p:spTree>
    <p:extLst>
      <p:ext uri="{BB962C8B-B14F-4D97-AF65-F5344CB8AC3E}">
        <p14:creationId xmlns:p14="http://schemas.microsoft.com/office/powerpoint/2010/main" val="293953997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6185DF-2FA4-4A7E-9B08-58DA9F761E48}"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CA584-3A04-4927-AD2F-952E11C48562}" type="slidenum">
              <a:rPr lang="en-US" smtClean="0"/>
              <a:t>‹#›</a:t>
            </a:fld>
            <a:endParaRPr lang="en-US"/>
          </a:p>
        </p:txBody>
      </p:sp>
    </p:spTree>
    <p:extLst>
      <p:ext uri="{BB962C8B-B14F-4D97-AF65-F5344CB8AC3E}">
        <p14:creationId xmlns:p14="http://schemas.microsoft.com/office/powerpoint/2010/main" val="381328024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F6185DF-2FA4-4A7E-9B08-58DA9F761E48}"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CA584-3A04-4927-AD2F-952E11C48562}" type="slidenum">
              <a:rPr lang="en-US" smtClean="0"/>
              <a:t>‹#›</a:t>
            </a:fld>
            <a:endParaRPr lang="en-US"/>
          </a:p>
        </p:txBody>
      </p:sp>
    </p:spTree>
    <p:extLst>
      <p:ext uri="{BB962C8B-B14F-4D97-AF65-F5344CB8AC3E}">
        <p14:creationId xmlns:p14="http://schemas.microsoft.com/office/powerpoint/2010/main" val="11251444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F6185DF-2FA4-4A7E-9B08-58DA9F761E48}"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CA584-3A04-4927-AD2F-952E11C48562}" type="slidenum">
              <a:rPr lang="en-US" smtClean="0"/>
              <a:t>‹#›</a:t>
            </a:fld>
            <a:endParaRPr lang="en-US"/>
          </a:p>
        </p:txBody>
      </p:sp>
    </p:spTree>
    <p:extLst>
      <p:ext uri="{BB962C8B-B14F-4D97-AF65-F5344CB8AC3E}">
        <p14:creationId xmlns:p14="http://schemas.microsoft.com/office/powerpoint/2010/main" val="426196060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F6185DF-2FA4-4A7E-9B08-58DA9F761E48}" type="datetimeFigureOut">
              <a:rPr lang="en-US" smtClean="0"/>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FCA584-3A04-4927-AD2F-952E11C48562}" type="slidenum">
              <a:rPr lang="en-US" smtClean="0"/>
              <a:t>‹#›</a:t>
            </a:fld>
            <a:endParaRPr lang="en-US"/>
          </a:p>
        </p:txBody>
      </p:sp>
    </p:spTree>
    <p:extLst>
      <p:ext uri="{BB962C8B-B14F-4D97-AF65-F5344CB8AC3E}">
        <p14:creationId xmlns:p14="http://schemas.microsoft.com/office/powerpoint/2010/main" val="172627408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7526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2743199"/>
            <a:ext cx="4040188" cy="33829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526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5" y="2743199"/>
            <a:ext cx="4041775" cy="33829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F6185DF-2FA4-4A7E-9B08-58DA9F761E48}" type="datetimeFigureOut">
              <a:rPr lang="en-US" smtClean="0"/>
              <a:t>7/19/2021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FCA584-3A04-4927-AD2F-952E11C48562}" type="slidenum">
              <a:rPr lang="en-US" smtClean="0"/>
              <a:t>‹#›</a:t>
            </a:fld>
            <a:endParaRPr lang="en-US"/>
          </a:p>
        </p:txBody>
      </p:sp>
    </p:spTree>
    <p:extLst>
      <p:ext uri="{BB962C8B-B14F-4D97-AF65-F5344CB8AC3E}">
        <p14:creationId xmlns:p14="http://schemas.microsoft.com/office/powerpoint/2010/main" val="291935374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F6185DF-2FA4-4A7E-9B08-58DA9F761E48}" type="datetimeFigureOut">
              <a:rPr lang="en-US" smtClean="0"/>
              <a:t>7/19/2021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FCA584-3A04-4927-AD2F-952E11C48562}" type="slidenum">
              <a:rPr lang="en-US" smtClean="0"/>
              <a:t>‹#›</a:t>
            </a:fld>
            <a:endParaRPr lang="en-US"/>
          </a:p>
        </p:txBody>
      </p:sp>
    </p:spTree>
    <p:extLst>
      <p:ext uri="{BB962C8B-B14F-4D97-AF65-F5344CB8AC3E}">
        <p14:creationId xmlns:p14="http://schemas.microsoft.com/office/powerpoint/2010/main" val="53684376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6185DF-2FA4-4A7E-9B08-58DA9F761E48}" type="datetimeFigureOut">
              <a:rPr lang="en-US" smtClean="0"/>
              <a:t>7/19/2021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FCA584-3A04-4927-AD2F-952E11C48562}" type="slidenum">
              <a:rPr lang="en-US" smtClean="0"/>
              <a:t>‹#›</a:t>
            </a:fld>
            <a:endParaRPr lang="en-US"/>
          </a:p>
        </p:txBody>
      </p:sp>
    </p:spTree>
    <p:extLst>
      <p:ext uri="{BB962C8B-B14F-4D97-AF65-F5344CB8AC3E}">
        <p14:creationId xmlns:p14="http://schemas.microsoft.com/office/powerpoint/2010/main" val="26024713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0" y="361950"/>
            <a:ext cx="3008313" cy="93345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457200" y="1600200"/>
            <a:ext cx="5111750" cy="45259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715000" y="1600201"/>
            <a:ext cx="3008313" cy="4495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F6185DF-2FA4-4A7E-9B08-58DA9F761E48}" type="datetimeFigureOut">
              <a:rPr lang="en-US" smtClean="0"/>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FCA584-3A04-4927-AD2F-952E11C48562}" type="slidenum">
              <a:rPr lang="en-US" smtClean="0"/>
              <a:t>‹#›</a:t>
            </a:fld>
            <a:endParaRPr lang="en-US"/>
          </a:p>
        </p:txBody>
      </p:sp>
    </p:spTree>
    <p:extLst>
      <p:ext uri="{BB962C8B-B14F-4D97-AF65-F5344CB8AC3E}">
        <p14:creationId xmlns:p14="http://schemas.microsoft.com/office/powerpoint/2010/main" val="44390844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lumMod val="95000"/>
                    <a:lumOff val="5000"/>
                  </a:schemeClr>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1524000"/>
            <a:ext cx="5486400" cy="32035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F6185DF-2FA4-4A7E-9B08-58DA9F761E48}" type="datetimeFigureOut">
              <a:rPr lang="en-US" smtClean="0"/>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FCA584-3A04-4927-AD2F-952E11C48562}" type="slidenum">
              <a:rPr lang="en-US" smtClean="0"/>
              <a:t>‹#›</a:t>
            </a:fld>
            <a:endParaRPr lang="en-US"/>
          </a:p>
        </p:txBody>
      </p:sp>
    </p:spTree>
    <p:extLst>
      <p:ext uri="{BB962C8B-B14F-4D97-AF65-F5344CB8AC3E}">
        <p14:creationId xmlns:p14="http://schemas.microsoft.com/office/powerpoint/2010/main" val="385840457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86000" y="274638"/>
            <a:ext cx="67056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 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6185DF-2FA4-4A7E-9B08-58DA9F761E48}" type="datetimeFigureOut">
              <a:rPr lang="en-US" smtClean="0"/>
              <a:t>7/19/2021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FCA584-3A04-4927-AD2F-952E11C48562}" type="slidenum">
              <a:rPr lang="en-US" smtClean="0"/>
              <a:t>‹#›</a:t>
            </a:fld>
            <a:endParaRPr lang="en-US" dirty="0"/>
          </a:p>
        </p:txBody>
      </p:sp>
      <p:pic>
        <p:nvPicPr>
          <p:cNvPr id="9" name="Pictur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28600" y="152400"/>
            <a:ext cx="1981200" cy="872083"/>
          </a:xfrm>
          <a:prstGeom prst="rect">
            <a:avLst/>
          </a:prstGeom>
        </p:spPr>
      </p:pic>
    </p:spTree>
    <p:extLst>
      <p:ext uri="{BB962C8B-B14F-4D97-AF65-F5344CB8AC3E}">
        <p14:creationId xmlns:p14="http://schemas.microsoft.com/office/powerpoint/2010/main" val="28316862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5D606B"/>
          </a:solidFill>
          <a:latin typeface="Franklin Gothic Demi Cond" panose="020B0706030402020204" pitchFamily="34" charset="0"/>
          <a:ea typeface="+mj-ea"/>
          <a:cs typeface="+mj-cs"/>
        </a:defRPr>
      </a:lvl1pPr>
    </p:titleStyle>
    <p:bodyStyle>
      <a:lvl1pPr marL="342900" indent="-342900" algn="l" defTabSz="914400" rtl="0" eaLnBrk="1" latinLnBrk="0" hangingPunct="1">
        <a:spcBef>
          <a:spcPct val="20000"/>
        </a:spcBef>
        <a:buFont typeface="Wingdings" pitchFamily="2" charset="2"/>
        <a:buChar char="§"/>
        <a:defRPr sz="3200" b="0" kern="1200">
          <a:solidFill>
            <a:schemeClr val="tx1">
              <a:lumMod val="75000"/>
              <a:lumOff val="25000"/>
            </a:schemeClr>
          </a:solidFill>
          <a:latin typeface="+mj-lt"/>
          <a:ea typeface="+mn-ea"/>
          <a:cs typeface="+mn-cs"/>
        </a:defRPr>
      </a:lvl1pPr>
      <a:lvl2pPr marL="742950" indent="-285750" algn="l" defTabSz="914400" rtl="0" eaLnBrk="1" latinLnBrk="0" hangingPunct="1">
        <a:spcBef>
          <a:spcPct val="20000"/>
        </a:spcBef>
        <a:buFont typeface="Arial" pitchFamily="34" charset="0"/>
        <a:buChar char="•"/>
        <a:defRPr sz="2800" b="0" kern="1200">
          <a:solidFill>
            <a:srgbClr val="0270CD"/>
          </a:solidFill>
          <a:latin typeface="+mj-lt"/>
          <a:ea typeface="+mn-ea"/>
          <a:cs typeface="+mn-cs"/>
        </a:defRPr>
      </a:lvl2pPr>
      <a:lvl3pPr marL="1143000" indent="-228600" algn="l" defTabSz="914400" rtl="0" eaLnBrk="1" latinLnBrk="0" hangingPunct="1">
        <a:spcBef>
          <a:spcPct val="20000"/>
        </a:spcBef>
        <a:buFont typeface="Wingdings" pitchFamily="2" charset="2"/>
        <a:buChar char="v"/>
        <a:defRPr sz="2400" b="0" kern="1200">
          <a:solidFill>
            <a:srgbClr val="5D606B"/>
          </a:solidFill>
          <a:latin typeface="+mj-lt"/>
          <a:ea typeface="+mn-ea"/>
          <a:cs typeface="+mn-cs"/>
        </a:defRPr>
      </a:lvl3pPr>
      <a:lvl4pPr marL="1600200" indent="-228600" algn="l" defTabSz="914400" rtl="0" eaLnBrk="1" latinLnBrk="0" hangingPunct="1">
        <a:spcBef>
          <a:spcPct val="20000"/>
        </a:spcBef>
        <a:buFont typeface="Arial" pitchFamily="34" charset="0"/>
        <a:buChar char="–"/>
        <a:defRPr sz="2000" b="0" kern="1200">
          <a:solidFill>
            <a:srgbClr val="F8981D"/>
          </a:solidFill>
          <a:latin typeface="+mj-lt"/>
          <a:ea typeface="+mn-ea"/>
          <a:cs typeface="+mn-cs"/>
        </a:defRPr>
      </a:lvl4pPr>
      <a:lvl5pPr marL="2057400" indent="-228600" algn="l" defTabSz="914400" rtl="0" eaLnBrk="1" latinLnBrk="0" hangingPunct="1">
        <a:spcBef>
          <a:spcPct val="20000"/>
        </a:spcBef>
        <a:buFont typeface="Arial" pitchFamily="34" charset="0"/>
        <a:buChar char="»"/>
        <a:defRPr sz="2000" b="0" kern="1200">
          <a:solidFill>
            <a:schemeClr val="tx1"/>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fairandjustprosecution.org/wp-content/uploads/2019/02/1391-Constitutionality-Sign-on-Letter-FINAL.pdf" TargetMode="External"/><Relationship Id="rId2" Type="http://schemas.openxmlformats.org/officeDocument/2006/relationships/hyperlink" Target="https://www.sfchronicle.com/opinion/openforum/article/Science-and-the-law-says-don-t-try-13611841.php#photo-16915495"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600200"/>
            <a:ext cx="8153400" cy="2285999"/>
          </a:xfrm>
        </p:spPr>
        <p:txBody>
          <a:bodyPr/>
          <a:lstStyle/>
          <a:p>
            <a:r>
              <a:rPr lang="en-US" dirty="0" smtClean="0"/>
              <a:t>National Trends in Charging Children as Adults</a:t>
            </a:r>
            <a:endParaRPr lang="en-US" sz="3600" dirty="0"/>
          </a:p>
        </p:txBody>
      </p:sp>
      <p:sp>
        <p:nvSpPr>
          <p:cNvPr id="3" name="Subtitle 2"/>
          <p:cNvSpPr>
            <a:spLocks noGrp="1"/>
          </p:cNvSpPr>
          <p:nvPr>
            <p:ph type="subTitle" idx="1"/>
          </p:nvPr>
        </p:nvSpPr>
        <p:spPr/>
        <p:txBody>
          <a:bodyPr>
            <a:normAutofit/>
          </a:bodyPr>
          <a:lstStyle/>
          <a:p>
            <a:pPr>
              <a:lnSpc>
                <a:spcPct val="120000"/>
              </a:lnSpc>
            </a:pPr>
            <a:r>
              <a:rPr lang="en-US" dirty="0" smtClean="0"/>
              <a:t>Maryland JJRC</a:t>
            </a:r>
          </a:p>
          <a:p>
            <a:pPr>
              <a:lnSpc>
                <a:spcPct val="120000"/>
              </a:lnSpc>
            </a:pPr>
            <a:r>
              <a:rPr lang="en-US" dirty="0" smtClean="0"/>
              <a:t>Marcy </a:t>
            </a:r>
            <a:r>
              <a:rPr lang="en-US" dirty="0" err="1" smtClean="0"/>
              <a:t>Mistrett</a:t>
            </a:r>
            <a:r>
              <a:rPr lang="en-US" dirty="0" smtClean="0"/>
              <a:t>, Senior Fellow</a:t>
            </a:r>
            <a:endParaRPr lang="en-US" dirty="0"/>
          </a:p>
        </p:txBody>
      </p:sp>
      <p:sp>
        <p:nvSpPr>
          <p:cNvPr id="4" name="Rectangle 3"/>
          <p:cNvSpPr/>
          <p:nvPr/>
        </p:nvSpPr>
        <p:spPr>
          <a:xfrm>
            <a:off x="2971800" y="5710535"/>
            <a:ext cx="3117273" cy="461665"/>
          </a:xfrm>
          <a:prstGeom prst="rect">
            <a:avLst/>
          </a:prstGeom>
        </p:spPr>
        <p:txBody>
          <a:bodyPr wrap="square">
            <a:spAutoFit/>
          </a:bodyPr>
          <a:lstStyle/>
          <a:p>
            <a:pPr algn="ctr"/>
            <a:r>
              <a:rPr lang="en-US" sz="2400" dirty="0" smtClean="0">
                <a:solidFill>
                  <a:srgbClr val="5D606B"/>
                </a:solidFill>
              </a:rPr>
              <a:t>July 20, 2021</a:t>
            </a:r>
            <a:endParaRPr lang="en-US" sz="2400" dirty="0"/>
          </a:p>
        </p:txBody>
      </p:sp>
    </p:spTree>
    <p:extLst>
      <p:ext uri="{BB962C8B-B14F-4D97-AF65-F5344CB8AC3E}">
        <p14:creationId xmlns:p14="http://schemas.microsoft.com/office/powerpoint/2010/main" val="14905233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Pathways to the Adult System</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All 3 branches of Government have the authority to send children to adult court; most states utilize two or more:</a:t>
            </a:r>
          </a:p>
          <a:p>
            <a:r>
              <a:rPr lang="en-US" dirty="0" smtClean="0">
                <a:solidFill>
                  <a:srgbClr val="0270CD"/>
                </a:solidFill>
              </a:rPr>
              <a:t>Judicial Waiver (45 states)</a:t>
            </a:r>
          </a:p>
          <a:p>
            <a:r>
              <a:rPr lang="en-US" dirty="0" smtClean="0">
                <a:solidFill>
                  <a:srgbClr val="0270CD"/>
                </a:solidFill>
              </a:rPr>
              <a:t>Statutory Exclusion ( 26 states)</a:t>
            </a:r>
          </a:p>
          <a:p>
            <a:r>
              <a:rPr lang="en-US" dirty="0" smtClean="0"/>
              <a:t>Prosecutor Discretion (13 states)</a:t>
            </a:r>
          </a:p>
          <a:p>
            <a:r>
              <a:rPr lang="en-US" dirty="0" smtClean="0"/>
              <a:t>Jurisdictional Boundary below 18 years (3 states)</a:t>
            </a:r>
          </a:p>
          <a:p>
            <a:r>
              <a:rPr lang="en-US" dirty="0" smtClean="0">
                <a:solidFill>
                  <a:srgbClr val="0270CD"/>
                </a:solidFill>
              </a:rPr>
              <a:t>Once an Adult Laws (35 states)</a:t>
            </a:r>
          </a:p>
        </p:txBody>
      </p:sp>
    </p:spTree>
    <p:extLst>
      <p:ext uri="{BB962C8B-B14F-4D97-AF65-F5344CB8AC3E}">
        <p14:creationId xmlns:p14="http://schemas.microsoft.com/office/powerpoint/2010/main" val="4086831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9577" y="396168"/>
            <a:ext cx="6705600" cy="1143000"/>
          </a:xfrm>
        </p:spPr>
        <p:txBody>
          <a:bodyPr/>
          <a:lstStyle/>
          <a:p>
            <a:r>
              <a:rPr lang="en-US" sz="2000" dirty="0"/>
              <a:t>States Are Rapidly Reforming the Automatic Transfer Statutes</a:t>
            </a:r>
            <a:br>
              <a:rPr lang="en-US" sz="2000" dirty="0"/>
            </a:br>
            <a:r>
              <a:rPr lang="en-US" sz="1600" dirty="0"/>
              <a:t>(</a:t>
            </a:r>
            <a:r>
              <a:rPr lang="en-US" sz="1600" dirty="0" smtClean="0"/>
              <a:t>26 states </a:t>
            </a:r>
            <a:r>
              <a:rPr lang="en-US" sz="1600" dirty="0"/>
              <a:t>changed laws)</a:t>
            </a:r>
            <a:endParaRPr lang="en-US" sz="2000" dirty="0">
              <a:latin typeface="Calibri" panose="020F0502020204030204" pitchFamily="34" charset="0"/>
              <a:cs typeface="Calibri" panose="020F0502020204030204" pitchFamily="34" charset="0"/>
            </a:endParaRPr>
          </a:p>
        </p:txBody>
      </p:sp>
      <p:sp>
        <p:nvSpPr>
          <p:cNvPr id="5" name="Rectangle 1"/>
          <p:cNvSpPr>
            <a:spLocks noChangeArrowheads="1"/>
          </p:cNvSpPr>
          <p:nvPr/>
        </p:nvSpPr>
        <p:spPr bwMode="auto">
          <a:xfrm>
            <a:off x="-510541" y="190659"/>
            <a:ext cx="121658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6" name="Content Placeholder 5"/>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392878" y="1600200"/>
            <a:ext cx="6358244" cy="4525963"/>
          </a:xfrm>
        </p:spPr>
      </p:pic>
    </p:spTree>
    <p:extLst>
      <p:ext uri="{BB962C8B-B14F-4D97-AF65-F5344CB8AC3E}">
        <p14:creationId xmlns:p14="http://schemas.microsoft.com/office/powerpoint/2010/main" val="1573429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Effective Strategies to Treat Children Like Children</a:t>
            </a:r>
            <a:endParaRPr lang="en-US" sz="2800" dirty="0"/>
          </a:p>
        </p:txBody>
      </p:sp>
      <p:sp>
        <p:nvSpPr>
          <p:cNvPr id="3" name="Content Placeholder 2"/>
          <p:cNvSpPr>
            <a:spLocks noGrp="1"/>
          </p:cNvSpPr>
          <p:nvPr>
            <p:ph idx="1"/>
          </p:nvPr>
        </p:nvSpPr>
        <p:spPr/>
        <p:txBody>
          <a:bodyPr>
            <a:normAutofit fontScale="85000" lnSpcReduction="20000"/>
          </a:bodyPr>
          <a:lstStyle/>
          <a:p>
            <a:r>
              <a:rPr lang="en-US" dirty="0" smtClean="0"/>
              <a:t>Striking one (or more) pathways into adult court</a:t>
            </a:r>
          </a:p>
          <a:p>
            <a:pPr lvl="1"/>
            <a:r>
              <a:rPr lang="en-US" dirty="0" smtClean="0"/>
              <a:t>CA, FL, IL, KS, KY, OR, RI, VT</a:t>
            </a:r>
          </a:p>
          <a:p>
            <a:r>
              <a:rPr lang="en-US" dirty="0" smtClean="0"/>
              <a:t>Raising the Floor (removing youngest children from eligibility)</a:t>
            </a:r>
          </a:p>
          <a:p>
            <a:pPr lvl="1"/>
            <a:r>
              <a:rPr lang="en-US" dirty="0" smtClean="0"/>
              <a:t>CA, CO, CT, DE, IL, KS, NE, NJ, NV, TN, UT, VA</a:t>
            </a:r>
          </a:p>
          <a:p>
            <a:r>
              <a:rPr lang="en-US" dirty="0" smtClean="0"/>
              <a:t>Narrowing eligible charges</a:t>
            </a:r>
          </a:p>
          <a:p>
            <a:pPr lvl="1"/>
            <a:r>
              <a:rPr lang="en-US" dirty="0" smtClean="0"/>
              <a:t>CO, CT, DE, IL, ME, NE</a:t>
            </a:r>
          </a:p>
          <a:p>
            <a:r>
              <a:rPr lang="en-US" dirty="0" smtClean="0"/>
              <a:t>Expanding Reverse Waiver/Transfer</a:t>
            </a:r>
          </a:p>
          <a:p>
            <a:pPr lvl="1"/>
            <a:r>
              <a:rPr lang="en-US" dirty="0" smtClean="0"/>
              <a:t>AZ, IN, MD, NE, OH, TX, VT</a:t>
            </a:r>
          </a:p>
          <a:p>
            <a:r>
              <a:rPr lang="en-US" dirty="0" smtClean="0"/>
              <a:t>Eliminate/Restricts Once an Adult</a:t>
            </a:r>
          </a:p>
          <a:p>
            <a:pPr lvl="1"/>
            <a:r>
              <a:rPr lang="en-US" dirty="0" smtClean="0"/>
              <a:t>VA, WA</a:t>
            </a:r>
          </a:p>
          <a:p>
            <a:endParaRPr lang="en-US" dirty="0" smtClean="0"/>
          </a:p>
        </p:txBody>
      </p:sp>
    </p:spTree>
    <p:extLst>
      <p:ext uri="{BB962C8B-B14F-4D97-AF65-F5344CB8AC3E}">
        <p14:creationId xmlns:p14="http://schemas.microsoft.com/office/powerpoint/2010/main" val="1136725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Overuse of Auto Transfer</a:t>
            </a:r>
            <a:endParaRPr lang="en-US" dirty="0"/>
          </a:p>
        </p:txBody>
      </p:sp>
      <p:sp>
        <p:nvSpPr>
          <p:cNvPr id="3" name="Content Placeholder 2"/>
          <p:cNvSpPr>
            <a:spLocks noGrp="1"/>
          </p:cNvSpPr>
          <p:nvPr>
            <p:ph idx="1"/>
          </p:nvPr>
        </p:nvSpPr>
        <p:spPr/>
        <p:txBody>
          <a:bodyPr>
            <a:normAutofit fontScale="92500" lnSpcReduction="10000"/>
          </a:bodyPr>
          <a:lstStyle/>
          <a:p>
            <a:r>
              <a:rPr lang="en-US" sz="2800" dirty="0" smtClean="0"/>
              <a:t>States have shrunk their use of automatic transfer; we have gone from 15k down to under 10k per year (2015) over the past decade.</a:t>
            </a:r>
          </a:p>
          <a:p>
            <a:r>
              <a:rPr lang="en-US" sz="2800" dirty="0" smtClean="0"/>
              <a:t>The Youth Justice system has the skills, staff and knowledge to handle these children.</a:t>
            </a:r>
          </a:p>
          <a:p>
            <a:r>
              <a:rPr lang="en-US" sz="2800" dirty="0" smtClean="0"/>
              <a:t>Charge does not drive dangerousness or risk to public safety; must look at the whole child.</a:t>
            </a:r>
          </a:p>
          <a:p>
            <a:r>
              <a:rPr lang="en-US" sz="2800" dirty="0" smtClean="0"/>
              <a:t>Starting kids in adult system and then returning them to juvenile exacerbates trauma and recidivism.</a:t>
            </a:r>
          </a:p>
          <a:p>
            <a:r>
              <a:rPr lang="en-US" sz="2800" dirty="0" smtClean="0"/>
              <a:t>Only 9 states send more than 200 kids to the adult court every year. </a:t>
            </a:r>
          </a:p>
          <a:p>
            <a:endParaRPr lang="en-US" dirty="0"/>
          </a:p>
        </p:txBody>
      </p:sp>
    </p:spTree>
    <p:extLst>
      <p:ext uri="{BB962C8B-B14F-4D97-AF65-F5344CB8AC3E}">
        <p14:creationId xmlns:p14="http://schemas.microsoft.com/office/powerpoint/2010/main" val="1623010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NATIONAL RATES OF TRANSFER</a:t>
            </a:r>
            <a:endParaRPr lang="en-US" dirty="0"/>
          </a:p>
        </p:txBody>
      </p:sp>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371601" y="1205612"/>
            <a:ext cx="7155456" cy="4424457"/>
          </a:xfrm>
        </p:spPr>
      </p:pic>
    </p:spTree>
    <p:extLst>
      <p:ext uri="{BB962C8B-B14F-4D97-AF65-F5344CB8AC3E}">
        <p14:creationId xmlns:p14="http://schemas.microsoft.com/office/powerpoint/2010/main" val="3354807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District Attorney’s Are beginning to Change Practice </a:t>
            </a:r>
            <a:endParaRPr lang="en-US" dirty="0"/>
          </a:p>
        </p:txBody>
      </p:sp>
      <p:sp>
        <p:nvSpPr>
          <p:cNvPr id="3" name="Content Placeholder 2"/>
          <p:cNvSpPr>
            <a:spLocks noGrp="1"/>
          </p:cNvSpPr>
          <p:nvPr>
            <p:ph idx="1"/>
          </p:nvPr>
        </p:nvSpPr>
        <p:spPr/>
        <p:txBody>
          <a:bodyPr>
            <a:normAutofit fontScale="92500" lnSpcReduction="10000"/>
          </a:bodyPr>
          <a:lstStyle/>
          <a:p>
            <a:r>
              <a:rPr lang="en-US" sz="2400" dirty="0" smtClean="0"/>
              <a:t>Report of the U.S. Attorney Generals National Task Force on Children Exposed to Violence (2012):</a:t>
            </a:r>
          </a:p>
          <a:p>
            <a:pPr marL="400050" lvl="1" indent="0">
              <a:buNone/>
            </a:pPr>
            <a:r>
              <a:rPr lang="en-US" sz="1600" dirty="0"/>
              <a:t>6.9 Whenever possible, prosecute young offenders in the juvenile justice system instead of transferring their cases to adult courts. </a:t>
            </a:r>
            <a:endParaRPr lang="en-US" sz="1600" dirty="0" smtClean="0"/>
          </a:p>
          <a:p>
            <a:pPr marL="400050" lvl="1" indent="0">
              <a:buNone/>
            </a:pPr>
            <a:endParaRPr lang="en-US" sz="2000" dirty="0"/>
          </a:p>
          <a:p>
            <a:r>
              <a:rPr lang="en-US" sz="2400" dirty="0" smtClean="0"/>
              <a:t>National Juvenile Prosecution Standards of NDAA (2016):</a:t>
            </a:r>
          </a:p>
          <a:p>
            <a:pPr marL="400050" lvl="1" indent="0">
              <a:buNone/>
            </a:pPr>
            <a:r>
              <a:rPr lang="en-US" sz="1700" dirty="0" smtClean="0"/>
              <a:t>4-11.7 Transfer </a:t>
            </a:r>
            <a:r>
              <a:rPr lang="en-US" sz="1700" dirty="0"/>
              <a:t>to Criminal Court The transfer of cases to criminal court should be reserved for the most serious, violent, and chronic offenders. Prosecutors should make transfer decisions on a case-by-case basis and take into account the individual factors of each case including, among other factors, the gravity and violent nature of the current alleged offense, the record of previous delinquent behavior of the juvenile charged, and the availability of adequate treatment, services and dispositional alternatives in juvenile court. </a:t>
            </a:r>
            <a:endParaRPr lang="en-US" sz="1700" dirty="0" smtClean="0"/>
          </a:p>
          <a:p>
            <a:pPr marL="400050" lvl="1" indent="0">
              <a:buNone/>
            </a:pPr>
            <a:endParaRPr lang="en-US" sz="1700" dirty="0"/>
          </a:p>
          <a:p>
            <a:r>
              <a:rPr lang="en-US" sz="2100" dirty="0" smtClean="0"/>
              <a:t>Fair &amp; Just Prosecution:</a:t>
            </a:r>
          </a:p>
          <a:p>
            <a:pPr marL="457200" lvl="1" indent="0">
              <a:buNone/>
            </a:pPr>
            <a:r>
              <a:rPr lang="en-US" sz="1600" dirty="0" smtClean="0">
                <a:solidFill>
                  <a:schemeClr val="accent1"/>
                </a:solidFill>
                <a:latin typeface="+mn-lt"/>
                <a:hlinkClick r:id="rId2"/>
              </a:rPr>
              <a:t>Treat </a:t>
            </a:r>
            <a:r>
              <a:rPr lang="en-US" sz="1600" dirty="0">
                <a:solidFill>
                  <a:schemeClr val="accent1"/>
                </a:solidFill>
                <a:latin typeface="+mn-lt"/>
                <a:hlinkClick r:id="rId2"/>
              </a:rPr>
              <a:t>kids like kids. It’s not only good common sense, but good public </a:t>
            </a:r>
            <a:r>
              <a:rPr lang="en-US" sz="1600" dirty="0" smtClean="0">
                <a:solidFill>
                  <a:schemeClr val="accent1"/>
                </a:solidFill>
                <a:latin typeface="+mn-lt"/>
                <a:hlinkClick r:id="rId2"/>
              </a:rPr>
              <a:t>policy</a:t>
            </a:r>
            <a:r>
              <a:rPr lang="en-US" sz="1600" dirty="0" smtClean="0">
                <a:solidFill>
                  <a:schemeClr val="accent1"/>
                </a:solidFill>
                <a:latin typeface="+mn-lt"/>
              </a:rPr>
              <a:t> (2019)</a:t>
            </a:r>
          </a:p>
          <a:p>
            <a:pPr marL="457200" lvl="1" indent="0">
              <a:buNone/>
            </a:pPr>
            <a:r>
              <a:rPr lang="en-US" sz="1600" dirty="0" smtClean="0">
                <a:solidFill>
                  <a:schemeClr val="accent1"/>
                </a:solidFill>
                <a:latin typeface="+mn-lt"/>
                <a:hlinkClick r:id="rId3"/>
              </a:rPr>
              <a:t>100 Legal Scholars Support Treating Children Like Children </a:t>
            </a:r>
            <a:r>
              <a:rPr lang="en-US" sz="1600" dirty="0" smtClean="0">
                <a:solidFill>
                  <a:schemeClr val="accent1"/>
                </a:solidFill>
                <a:latin typeface="+mn-lt"/>
              </a:rPr>
              <a:t>(2019)</a:t>
            </a:r>
          </a:p>
          <a:p>
            <a:pPr marL="400050" lvl="1" indent="0">
              <a:buNone/>
            </a:pPr>
            <a:endParaRPr lang="en-US" sz="2000" dirty="0"/>
          </a:p>
          <a:p>
            <a:pPr marL="400050" lvl="1" indent="0">
              <a:buNone/>
            </a:pPr>
            <a:endParaRPr lang="en-US" sz="2000" dirty="0"/>
          </a:p>
        </p:txBody>
      </p:sp>
    </p:spTree>
    <p:extLst>
      <p:ext uri="{BB962C8B-B14F-4D97-AF65-F5344CB8AC3E}">
        <p14:creationId xmlns:p14="http://schemas.microsoft.com/office/powerpoint/2010/main" val="668025080"/>
      </p:ext>
    </p:extLst>
  </p:cSld>
  <p:clrMapOvr>
    <a:masterClrMapping/>
  </p:clrMapOvr>
</p:sld>
</file>

<file path=ppt/theme/theme1.xml><?xml version="1.0" encoding="utf-8"?>
<a:theme xmlns:a="http://schemas.openxmlformats.org/drawingml/2006/main" name="TSP Presentation Template (PowerPo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SP">
      <a:majorFont>
        <a:latin typeface="Franklin Gothic Book"/>
        <a:ea typeface=""/>
        <a:cs typeface=""/>
      </a:majorFont>
      <a:minorFont>
        <a:latin typeface="Franklin Gothic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TSP Powerpoint Template</Template>
  <TotalTime>641</TotalTime>
  <Words>854</Words>
  <Application>Microsoft Office PowerPoint</Application>
  <PresentationFormat>On-screen Show (4:3)</PresentationFormat>
  <Paragraphs>58</Paragraphs>
  <Slides>7</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Franklin Gothic Book</vt:lpstr>
      <vt:lpstr>Franklin Gothic Demi Cond</vt:lpstr>
      <vt:lpstr>Wingdings</vt:lpstr>
      <vt:lpstr>TSP Presentation Template (PowerPoint)</vt:lpstr>
      <vt:lpstr>National Trends in Charging Children as Adults</vt:lpstr>
      <vt:lpstr>Pathways to the Adult System</vt:lpstr>
      <vt:lpstr>States Are Rapidly Reforming the Automatic Transfer Statutes (26 states changed laws)</vt:lpstr>
      <vt:lpstr>Effective Strategies to Treat Children Like Children</vt:lpstr>
      <vt:lpstr>Overuse of Auto Transfer</vt:lpstr>
      <vt:lpstr>NATIONAL RATES OF TRANSFER</vt:lpstr>
      <vt:lpstr>District Attorney’s Are beginning to Change Practice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ENDING AUTOMATIC TRANSFER TO ADULT COURT</dc:title>
  <dc:creator>Windows User</dc:creator>
  <cp:lastModifiedBy>Windows User</cp:lastModifiedBy>
  <cp:revision>34</cp:revision>
  <dcterms:created xsi:type="dcterms:W3CDTF">2021-03-04T17:27:42Z</dcterms:created>
  <dcterms:modified xsi:type="dcterms:W3CDTF">2021-07-19T15:31:12Z</dcterms:modified>
</cp:coreProperties>
</file>